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307" r:id="rId3"/>
    <p:sldId id="309" r:id="rId4"/>
    <p:sldId id="257" r:id="rId5"/>
    <p:sldId id="258" r:id="rId6"/>
    <p:sldId id="259" r:id="rId7"/>
    <p:sldId id="260" r:id="rId8"/>
    <p:sldId id="261" r:id="rId9"/>
    <p:sldId id="262" r:id="rId10"/>
    <p:sldId id="263" r:id="rId11"/>
    <p:sldId id="313" r:id="rId12"/>
    <p:sldId id="264" r:id="rId13"/>
    <p:sldId id="265" r:id="rId14"/>
    <p:sldId id="266" r:id="rId15"/>
    <p:sldId id="267" r:id="rId16"/>
    <p:sldId id="268" r:id="rId17"/>
    <p:sldId id="272" r:id="rId18"/>
    <p:sldId id="314" r:id="rId19"/>
    <p:sldId id="315" r:id="rId20"/>
    <p:sldId id="269" r:id="rId21"/>
    <p:sldId id="270" r:id="rId22"/>
    <p:sldId id="275" r:id="rId23"/>
    <p:sldId id="273" r:id="rId24"/>
    <p:sldId id="274" r:id="rId25"/>
    <p:sldId id="276" r:id="rId26"/>
    <p:sldId id="277" r:id="rId27"/>
    <p:sldId id="278" r:id="rId28"/>
    <p:sldId id="279" r:id="rId29"/>
    <p:sldId id="280" r:id="rId30"/>
    <p:sldId id="282" r:id="rId31"/>
    <p:sldId id="281" r:id="rId32"/>
    <p:sldId id="283" r:id="rId33"/>
    <p:sldId id="284" r:id="rId34"/>
    <p:sldId id="286" r:id="rId35"/>
    <p:sldId id="287" r:id="rId36"/>
    <p:sldId id="288" r:id="rId37"/>
    <p:sldId id="289" r:id="rId38"/>
    <p:sldId id="290" r:id="rId39"/>
    <p:sldId id="291" r:id="rId40"/>
    <p:sldId id="292" r:id="rId41"/>
    <p:sldId id="294" r:id="rId42"/>
    <p:sldId id="293" r:id="rId43"/>
    <p:sldId id="295" r:id="rId44"/>
    <p:sldId id="296" r:id="rId45"/>
    <p:sldId id="298" r:id="rId46"/>
    <p:sldId id="297" r:id="rId47"/>
    <p:sldId id="299" r:id="rId48"/>
    <p:sldId id="301" r:id="rId49"/>
    <p:sldId id="300" r:id="rId50"/>
    <p:sldId id="302" r:id="rId51"/>
    <p:sldId id="303" r:id="rId52"/>
    <p:sldId id="304" r:id="rId53"/>
    <p:sldId id="305" r:id="rId54"/>
    <p:sldId id="306" r:id="rId55"/>
    <p:sldId id="310" r:id="rId56"/>
    <p:sldId id="311" r:id="rId57"/>
    <p:sldId id="312" r:id="rId5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rakipov, Sergey" initials="AS" lastIdx="1" clrIdx="0">
    <p:extLst>
      <p:ext uri="{19B8F6BF-5375-455C-9EA6-DF929625EA0E}">
        <p15:presenceInfo xmlns:p15="http://schemas.microsoft.com/office/powerpoint/2012/main" userId="S::s.abdurakipov@sap.com::a166be15-8561-4362-8237-5c18bc92e5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44" autoAdjust="0"/>
  </p:normalViewPr>
  <p:slideViewPr>
    <p:cSldViewPr snapToGrid="0">
      <p:cViewPr varScale="1">
        <p:scale>
          <a:sx n="48" d="100"/>
          <a:sy n="48" d="100"/>
        </p:scale>
        <p:origin x="126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60D06-0137-4E3A-867F-A339AD276BE6}" type="datetimeFigureOut">
              <a:rPr lang="ru-RU" smtClean="0"/>
              <a:t>22.02.2020</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9C97D-98FE-434A-82E0-A1D6959040F6}" type="slidenum">
              <a:rPr lang="ru-RU" smtClean="0"/>
              <a:t>‹#›</a:t>
            </a:fld>
            <a:endParaRPr lang="ru-RU"/>
          </a:p>
        </p:txBody>
      </p:sp>
    </p:spTree>
    <p:extLst>
      <p:ext uri="{BB962C8B-B14F-4D97-AF65-F5344CB8AC3E}">
        <p14:creationId xmlns:p14="http://schemas.microsoft.com/office/powerpoint/2010/main" val="448074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A9A9C97D-98FE-434A-82E0-A1D6959040F6}" type="slidenum">
              <a:rPr lang="ru-RU" smtClean="0"/>
              <a:t>5</a:t>
            </a:fld>
            <a:endParaRPr lang="ru-RU"/>
          </a:p>
        </p:txBody>
      </p:sp>
    </p:spTree>
    <p:extLst>
      <p:ext uri="{BB962C8B-B14F-4D97-AF65-F5344CB8AC3E}">
        <p14:creationId xmlns:p14="http://schemas.microsoft.com/office/powerpoint/2010/main" val="2271952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Способность обрабатывать изображения с более высоким разрешением требует больших и более сверточных слоев, поэтому этот метод ограничен доступностью вычислительных ресурсов.</a:t>
            </a:r>
          </a:p>
        </p:txBody>
      </p:sp>
      <p:sp>
        <p:nvSpPr>
          <p:cNvPr id="4" name="Slide Number Placeholder 3"/>
          <p:cNvSpPr>
            <a:spLocks noGrp="1"/>
          </p:cNvSpPr>
          <p:nvPr>
            <p:ph type="sldNum" sz="quarter" idx="5"/>
          </p:nvPr>
        </p:nvSpPr>
        <p:spPr/>
        <p:txBody>
          <a:bodyPr/>
          <a:lstStyle/>
          <a:p>
            <a:fld id="{A9A9C97D-98FE-434A-82E0-A1D6959040F6}" type="slidenum">
              <a:rPr lang="ru-RU" smtClean="0"/>
              <a:t>7</a:t>
            </a:fld>
            <a:endParaRPr lang="ru-RU"/>
          </a:p>
        </p:txBody>
      </p:sp>
    </p:spTree>
    <p:extLst>
      <p:ext uri="{BB962C8B-B14F-4D97-AF65-F5344CB8AC3E}">
        <p14:creationId xmlns:p14="http://schemas.microsoft.com/office/powerpoint/2010/main" val="3533124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Сеть имела очень похожую архитектуру с </a:t>
            </a:r>
            <a:r>
              <a:rPr lang="ru-RU" dirty="0" err="1"/>
              <a:t>LeNet</a:t>
            </a:r>
            <a:r>
              <a:rPr lang="ru-RU" dirty="0"/>
              <a:t> от </a:t>
            </a:r>
            <a:r>
              <a:rPr lang="ru-RU" dirty="0" err="1"/>
              <a:t>Yann</a:t>
            </a:r>
            <a:r>
              <a:rPr lang="ru-RU" dirty="0"/>
              <a:t> LeCun и др., Но была более глубокой, с большим количеством фильтров на слой и со сложенными сверточными слоями. Он состоял из 11x11, 5x5,3x3, сверток, максимального пула, отсева, увеличения данных, активаций </a:t>
            </a:r>
            <a:r>
              <a:rPr lang="ru-RU" dirty="0" err="1"/>
              <a:t>ReLU</a:t>
            </a:r>
            <a:r>
              <a:rPr lang="ru-RU" dirty="0"/>
              <a:t>, SGD с импульсом. Он подключал активации </a:t>
            </a:r>
            <a:r>
              <a:rPr lang="ru-RU" dirty="0" err="1"/>
              <a:t>ReLU</a:t>
            </a:r>
            <a:r>
              <a:rPr lang="ru-RU" dirty="0"/>
              <a:t> после каждого сверточного и полностью связанного слоя. AlexNet обучался в течение 6 дней одновременно на двух графических процессорах </a:t>
            </a:r>
            <a:r>
              <a:rPr lang="ru-RU" dirty="0" err="1"/>
              <a:t>Nvidia</a:t>
            </a:r>
            <a:r>
              <a:rPr lang="ru-RU" dirty="0"/>
              <a:t> </a:t>
            </a:r>
            <a:r>
              <a:rPr lang="ru-RU" dirty="0" err="1"/>
              <a:t>Geforce</a:t>
            </a:r>
            <a:r>
              <a:rPr lang="ru-RU" dirty="0"/>
              <a:t> GTX 580, что является причиной того, что их сеть разделена на два конвейера. AlexNet был разработан группой </a:t>
            </a:r>
            <a:r>
              <a:rPr lang="ru-RU" dirty="0" err="1"/>
              <a:t>SuperVision</a:t>
            </a:r>
            <a:r>
              <a:rPr lang="ru-RU" dirty="0"/>
              <a:t>, состоящей из Алекса Крижевского, Джеффри </a:t>
            </a:r>
            <a:r>
              <a:rPr lang="ru-RU" dirty="0" err="1"/>
              <a:t>Хинтона</a:t>
            </a:r>
            <a:r>
              <a:rPr lang="ru-RU" dirty="0"/>
              <a:t> и Ильи Суцкевер.</a:t>
            </a:r>
          </a:p>
        </p:txBody>
      </p:sp>
      <p:sp>
        <p:nvSpPr>
          <p:cNvPr id="4" name="Slide Number Placeholder 3"/>
          <p:cNvSpPr>
            <a:spLocks noGrp="1"/>
          </p:cNvSpPr>
          <p:nvPr>
            <p:ph type="sldNum" sz="quarter" idx="5"/>
          </p:nvPr>
        </p:nvSpPr>
        <p:spPr/>
        <p:txBody>
          <a:bodyPr/>
          <a:lstStyle/>
          <a:p>
            <a:fld id="{A9A9C97D-98FE-434A-82E0-A1D6959040F6}" type="slidenum">
              <a:rPr lang="ru-RU" smtClean="0"/>
              <a:t>8</a:t>
            </a:fld>
            <a:endParaRPr lang="ru-RU"/>
          </a:p>
        </p:txBody>
      </p:sp>
    </p:spTree>
    <p:extLst>
      <p:ext uri="{BB962C8B-B14F-4D97-AF65-F5344CB8AC3E}">
        <p14:creationId xmlns:p14="http://schemas.microsoft.com/office/powerpoint/2010/main" val="144874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b="0" i="0" kern="1200" dirty="0">
                <a:solidFill>
                  <a:schemeClr val="tx1"/>
                </a:solidFill>
                <a:effectLst/>
                <a:latin typeface="+mn-lt"/>
                <a:ea typeface="+mn-ea"/>
                <a:cs typeface="+mn-cs"/>
              </a:rPr>
              <a:t>С левой стороны находится вход для слоя свертки, например, входное изображение. Справа находится </a:t>
            </a:r>
            <a:r>
              <a:rPr lang="ru-RU" sz="1200" b="0" i="0" kern="1200" dirty="0" err="1">
                <a:solidFill>
                  <a:schemeClr val="tx1"/>
                </a:solidFill>
                <a:effectLst/>
                <a:latin typeface="+mn-lt"/>
                <a:ea typeface="+mn-ea"/>
                <a:cs typeface="+mn-cs"/>
              </a:rPr>
              <a:t>сверточный</a:t>
            </a:r>
            <a:r>
              <a:rPr lang="ru-RU" sz="1200" b="0" i="0" kern="1200" dirty="0">
                <a:solidFill>
                  <a:schemeClr val="tx1"/>
                </a:solidFill>
                <a:effectLst/>
                <a:latin typeface="+mn-lt"/>
                <a:ea typeface="+mn-ea"/>
                <a:cs typeface="+mn-cs"/>
              </a:rPr>
              <a:t> фильтр, также называемый ядром, мы будем использовать эти термины взаимозаменяемо. Это называется сверткой 3х3 из-за формы фильтра.</a:t>
            </a:r>
            <a:endParaRPr lang="ru-RU" dirty="0"/>
          </a:p>
        </p:txBody>
      </p:sp>
      <p:sp>
        <p:nvSpPr>
          <p:cNvPr id="4" name="Slide Number Placeholder 3"/>
          <p:cNvSpPr>
            <a:spLocks noGrp="1"/>
          </p:cNvSpPr>
          <p:nvPr>
            <p:ph type="sldNum" sz="quarter" idx="5"/>
          </p:nvPr>
        </p:nvSpPr>
        <p:spPr/>
        <p:txBody>
          <a:bodyPr/>
          <a:lstStyle/>
          <a:p>
            <a:fld id="{A9A9C97D-98FE-434A-82E0-A1D6959040F6}" type="slidenum">
              <a:rPr lang="ru-RU" smtClean="0"/>
              <a:t>12</a:t>
            </a:fld>
            <a:endParaRPr lang="ru-RU"/>
          </a:p>
        </p:txBody>
      </p:sp>
    </p:spTree>
    <p:extLst>
      <p:ext uri="{BB962C8B-B14F-4D97-AF65-F5344CB8AC3E}">
        <p14:creationId xmlns:p14="http://schemas.microsoft.com/office/powerpoint/2010/main" val="220555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b="0" i="0" kern="1200" dirty="0">
                <a:solidFill>
                  <a:schemeClr val="tx1"/>
                </a:solidFill>
                <a:effectLst/>
                <a:latin typeface="+mn-lt"/>
                <a:ea typeface="+mn-ea"/>
                <a:cs typeface="+mn-cs"/>
              </a:rPr>
              <a:t>Мы видим, что размер карты объектов меньше, чем вход, потому что фильтр входных данных должен содержаться во входе. Если мы хотим сохранить ту же размерность, мы можем использовать отступы и дополнить вход нулями, как показано ниже.</a:t>
            </a:r>
            <a:endParaRPr lang="ru-RU" dirty="0"/>
          </a:p>
        </p:txBody>
      </p:sp>
      <p:sp>
        <p:nvSpPr>
          <p:cNvPr id="4" name="Slide Number Placeholder 3"/>
          <p:cNvSpPr>
            <a:spLocks noGrp="1"/>
          </p:cNvSpPr>
          <p:nvPr>
            <p:ph type="sldNum" sz="quarter" idx="5"/>
          </p:nvPr>
        </p:nvSpPr>
        <p:spPr/>
        <p:txBody>
          <a:bodyPr/>
          <a:lstStyle/>
          <a:p>
            <a:fld id="{A9A9C97D-98FE-434A-82E0-A1D6959040F6}" type="slidenum">
              <a:rPr lang="ru-RU" smtClean="0"/>
              <a:t>16</a:t>
            </a:fld>
            <a:endParaRPr lang="ru-RU"/>
          </a:p>
        </p:txBody>
      </p:sp>
    </p:spTree>
    <p:extLst>
      <p:ext uri="{BB962C8B-B14F-4D97-AF65-F5344CB8AC3E}">
        <p14:creationId xmlns:p14="http://schemas.microsoft.com/office/powerpoint/2010/main" val="3662089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b="0" i="0" kern="1200" dirty="0">
                <a:solidFill>
                  <a:schemeClr val="tx1"/>
                </a:solidFill>
                <a:effectLst/>
                <a:latin typeface="+mn-lt"/>
                <a:ea typeface="+mn-ea"/>
                <a:cs typeface="+mn-cs"/>
              </a:rPr>
              <a:t>Обратите внимание, что это окно и конфигурация шага делят пополам размер карты активации объектов. Это основной случай использования пулинга.</a:t>
            </a:r>
          </a:p>
          <a:p>
            <a:r>
              <a:rPr lang="ru-RU" sz="1200" b="0" i="0" kern="1200" dirty="0">
                <a:solidFill>
                  <a:schemeClr val="tx1"/>
                </a:solidFill>
                <a:effectLst/>
                <a:latin typeface="+mn-lt"/>
                <a:ea typeface="+mn-ea"/>
                <a:cs typeface="+mn-cs"/>
              </a:rPr>
              <a:t>Как высота, так и ширина карты объектов делятся пополам, но глубина не изменяется, потому что объединение работает независимо на каждом срезе глубины входных данных.</a:t>
            </a:r>
          </a:p>
          <a:p>
            <a:r>
              <a:rPr lang="ru-RU" sz="1200" b="0" i="0" kern="1200" dirty="0">
                <a:solidFill>
                  <a:schemeClr val="tx1"/>
                </a:solidFill>
                <a:effectLst/>
                <a:latin typeface="+mn-lt"/>
                <a:ea typeface="+mn-ea"/>
                <a:cs typeface="+mn-cs"/>
              </a:rPr>
              <a:t>Уменьшив вдвое высоту и ширину, мы уменьшили количество весов до 1/4 от ввода. Учитывая, что мы обычно имеем дело с миллионами весов в архитектурах CNN, это сокращение является довольно серьезным.</a:t>
            </a:r>
          </a:p>
          <a:p>
            <a:r>
              <a:rPr lang="ru-RU" sz="1200" b="0" i="0" kern="1200" dirty="0">
                <a:solidFill>
                  <a:schemeClr val="tx1"/>
                </a:solidFill>
                <a:effectLst/>
                <a:latin typeface="+mn-lt"/>
                <a:ea typeface="+mn-ea"/>
                <a:cs typeface="+mn-cs"/>
              </a:rPr>
              <a:t>В архитектурах CNN пулинг обычно выполняется с окнами 2x2, шагом 2 и без заполнения. В то время как свертка выполняется с окнами 3х3, шаг 1 и с отступом.</a:t>
            </a:r>
          </a:p>
        </p:txBody>
      </p:sp>
      <p:sp>
        <p:nvSpPr>
          <p:cNvPr id="4" name="Slide Number Placeholder 3"/>
          <p:cNvSpPr>
            <a:spLocks noGrp="1"/>
          </p:cNvSpPr>
          <p:nvPr>
            <p:ph type="sldNum" sz="quarter" idx="5"/>
          </p:nvPr>
        </p:nvSpPr>
        <p:spPr/>
        <p:txBody>
          <a:bodyPr/>
          <a:lstStyle/>
          <a:p>
            <a:fld id="{A9A9C97D-98FE-434A-82E0-A1D6959040F6}" type="slidenum">
              <a:rPr lang="ru-RU" smtClean="0"/>
              <a:t>20</a:t>
            </a:fld>
            <a:endParaRPr lang="ru-RU"/>
          </a:p>
        </p:txBody>
      </p:sp>
    </p:spTree>
    <p:extLst>
      <p:ext uri="{BB962C8B-B14F-4D97-AF65-F5344CB8AC3E}">
        <p14:creationId xmlns:p14="http://schemas.microsoft.com/office/powerpoint/2010/main" val="658547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Переобучение происходит из-за слишком малого количества примеров для обучения, в результате чего получается модель с низкой обобщающей способностью. Если бы у нас были бесконечные тренировочные данные, мы бы не перебирали, потому что видели бы все возможные варианты.</a:t>
            </a:r>
          </a:p>
          <a:p>
            <a:endParaRPr lang="ru-RU" dirty="0"/>
          </a:p>
          <a:p>
            <a:r>
              <a:rPr lang="ru-RU" dirty="0"/>
              <a:t>Обычный случай в большинстве приложений машинного обучения, особенно в задачах классификации изображений, заключается в том, что получение новых данных обучения не так просто. Поэтому нам нужно обойтись с тренировочным набором под рукой. Аугментация данных - это способ генерировать больше обучающих данных из нашего текущего набора. Он обогащает или «дополняет» обучающие данные, генерируя новые примеры путем случайного преобразования существующих. Таким образом, мы искусственно увеличиваем размер тренировочного набора, уменьшая переоснащение. Таким образом, увеличение данных также может рассматриваться как метод регуляризации.</a:t>
            </a:r>
          </a:p>
          <a:p>
            <a:endParaRPr lang="ru-RU" dirty="0"/>
          </a:p>
          <a:p>
            <a:r>
              <a:rPr lang="ru-RU" dirty="0"/>
              <a:t>Увеличение данных происходит динамически во время обучения. Нам нужно создавать реалистичные изображения, и преобразования должны быть понятными, просто добавление шума не поможет. Распространенными трансформациями являются: вращение, смещение, изменение размера, регулировка экспозиции, изменение контрастности и т. Д. Таким образом, мы можем сгенерировать множество новых образцов из одного обучающего примера. Кроме того, дополнение данных выполняется только для данных обучения, мы не касаемся набора для проверки или тестирования.</a:t>
            </a:r>
          </a:p>
        </p:txBody>
      </p:sp>
      <p:sp>
        <p:nvSpPr>
          <p:cNvPr id="4" name="Slide Number Placeholder 3"/>
          <p:cNvSpPr>
            <a:spLocks noGrp="1"/>
          </p:cNvSpPr>
          <p:nvPr>
            <p:ph type="sldNum" sz="quarter" idx="5"/>
          </p:nvPr>
        </p:nvSpPr>
        <p:spPr/>
        <p:txBody>
          <a:bodyPr/>
          <a:lstStyle/>
          <a:p>
            <a:fld id="{A9A9C97D-98FE-434A-82E0-A1D6959040F6}" type="slidenum">
              <a:rPr lang="ru-RU" smtClean="0"/>
              <a:t>23</a:t>
            </a:fld>
            <a:endParaRPr lang="ru-RU"/>
          </a:p>
        </p:txBody>
      </p:sp>
    </p:spTree>
    <p:extLst>
      <p:ext uri="{BB962C8B-B14F-4D97-AF65-F5344CB8AC3E}">
        <p14:creationId xmlns:p14="http://schemas.microsoft.com/office/powerpoint/2010/main" val="322570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Следуя этой парадигме, мы знаем, что l-й слой будет иметь k * (l-1) + k_0 карт входных объектов, где k_0 - количество каналов во входном изображении. Авторы использовали </a:t>
            </a:r>
            <a:r>
              <a:rPr lang="ru-RU" sz="1200" dirty="0" err="1"/>
              <a:t>гиперпараметр</a:t>
            </a:r>
            <a:r>
              <a:rPr lang="ru-RU" sz="1200" dirty="0"/>
              <a:t>, называемый скоростью роста (k), чтобы предотвратить слишком широкое расширение сети</a:t>
            </a:r>
            <a:endParaRPr lang="en-US" sz="1200" dirty="0"/>
          </a:p>
          <a:p>
            <a:endParaRPr lang="ru-RU" dirty="0"/>
          </a:p>
        </p:txBody>
      </p:sp>
      <p:sp>
        <p:nvSpPr>
          <p:cNvPr id="4" name="Slide Number Placeholder 3"/>
          <p:cNvSpPr>
            <a:spLocks noGrp="1"/>
          </p:cNvSpPr>
          <p:nvPr>
            <p:ph type="sldNum" sz="quarter" idx="5"/>
          </p:nvPr>
        </p:nvSpPr>
        <p:spPr/>
        <p:txBody>
          <a:bodyPr/>
          <a:lstStyle/>
          <a:p>
            <a:fld id="{A9A9C97D-98FE-434A-82E0-A1D6959040F6}" type="slidenum">
              <a:rPr lang="ru-RU" smtClean="0"/>
              <a:t>29</a:t>
            </a:fld>
            <a:endParaRPr lang="ru-RU"/>
          </a:p>
        </p:txBody>
      </p:sp>
    </p:spTree>
    <p:extLst>
      <p:ext uri="{BB962C8B-B14F-4D97-AF65-F5344CB8AC3E}">
        <p14:creationId xmlns:p14="http://schemas.microsoft.com/office/powerpoint/2010/main" val="738313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 – </a:t>
            </a:r>
            <a:r>
              <a:rPr lang="ru-RU" dirty="0"/>
              <a:t>каналы не зависимы</a:t>
            </a:r>
          </a:p>
        </p:txBody>
      </p:sp>
      <p:sp>
        <p:nvSpPr>
          <p:cNvPr id="4" name="Slide Number Placeholder 3"/>
          <p:cNvSpPr>
            <a:spLocks noGrp="1"/>
          </p:cNvSpPr>
          <p:nvPr>
            <p:ph type="sldNum" sz="quarter" idx="5"/>
          </p:nvPr>
        </p:nvSpPr>
        <p:spPr/>
        <p:txBody>
          <a:bodyPr/>
          <a:lstStyle/>
          <a:p>
            <a:fld id="{A9A9C97D-98FE-434A-82E0-A1D6959040F6}" type="slidenum">
              <a:rPr lang="ru-RU" smtClean="0"/>
              <a:t>52</a:t>
            </a:fld>
            <a:endParaRPr lang="ru-RU"/>
          </a:p>
        </p:txBody>
      </p:sp>
    </p:spTree>
    <p:extLst>
      <p:ext uri="{BB962C8B-B14F-4D97-AF65-F5344CB8AC3E}">
        <p14:creationId xmlns:p14="http://schemas.microsoft.com/office/powerpoint/2010/main" val="587874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09D28-7CFE-4A4B-8A58-48E296F0AF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479C3697-EEC4-4B88-A1F5-E90B3B2A4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2317EBDB-07E6-4F9D-86E9-5BD77FF07A53}"/>
              </a:ext>
            </a:extLst>
          </p:cNvPr>
          <p:cNvSpPr>
            <a:spLocks noGrp="1"/>
          </p:cNvSpPr>
          <p:nvPr>
            <p:ph type="dt" sz="half" idx="10"/>
          </p:nvPr>
        </p:nvSpPr>
        <p:spPr/>
        <p:txBody>
          <a:bodyPr/>
          <a:lstStyle/>
          <a:p>
            <a:fld id="{1CF80209-720C-4F22-ACA7-5FF7FBBCAAE5}" type="datetimeFigureOut">
              <a:rPr lang="ru-RU" smtClean="0"/>
              <a:t>22.02.2020</a:t>
            </a:fld>
            <a:endParaRPr lang="ru-RU"/>
          </a:p>
        </p:txBody>
      </p:sp>
      <p:sp>
        <p:nvSpPr>
          <p:cNvPr id="5" name="Footer Placeholder 4">
            <a:extLst>
              <a:ext uri="{FF2B5EF4-FFF2-40B4-BE49-F238E27FC236}">
                <a16:creationId xmlns:a16="http://schemas.microsoft.com/office/drawing/2014/main" id="{6D258C3E-C016-47DE-8421-9BC6225D6B57}"/>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8C31826-05C8-48D1-91AA-13EDEA53753F}"/>
              </a:ext>
            </a:extLst>
          </p:cNvPr>
          <p:cNvSpPr>
            <a:spLocks noGrp="1"/>
          </p:cNvSpPr>
          <p:nvPr>
            <p:ph type="sldNum" sz="quarter" idx="12"/>
          </p:nvPr>
        </p:nvSpPr>
        <p:spPr/>
        <p:txBody>
          <a:bodyPr/>
          <a:lstStyle/>
          <a:p>
            <a:fld id="{71320DDF-37C1-4921-B333-F7F41F93D273}" type="slidenum">
              <a:rPr lang="ru-RU" smtClean="0"/>
              <a:t>‹#›</a:t>
            </a:fld>
            <a:endParaRPr lang="ru-RU"/>
          </a:p>
        </p:txBody>
      </p:sp>
    </p:spTree>
    <p:extLst>
      <p:ext uri="{BB962C8B-B14F-4D97-AF65-F5344CB8AC3E}">
        <p14:creationId xmlns:p14="http://schemas.microsoft.com/office/powerpoint/2010/main" val="3039812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73E7B-78A2-42BA-9419-4861F153E4BB}"/>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10DE7D-B3CA-49FB-9997-ACEF438E4C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486C5A-FA2C-4CC3-97D4-99FCC03C398D}"/>
              </a:ext>
            </a:extLst>
          </p:cNvPr>
          <p:cNvSpPr>
            <a:spLocks noGrp="1"/>
          </p:cNvSpPr>
          <p:nvPr>
            <p:ph type="dt" sz="half" idx="10"/>
          </p:nvPr>
        </p:nvSpPr>
        <p:spPr/>
        <p:txBody>
          <a:bodyPr/>
          <a:lstStyle/>
          <a:p>
            <a:fld id="{1CF80209-720C-4F22-ACA7-5FF7FBBCAAE5}" type="datetimeFigureOut">
              <a:rPr lang="ru-RU" smtClean="0"/>
              <a:t>22.02.2020</a:t>
            </a:fld>
            <a:endParaRPr lang="ru-RU"/>
          </a:p>
        </p:txBody>
      </p:sp>
      <p:sp>
        <p:nvSpPr>
          <p:cNvPr id="5" name="Footer Placeholder 4">
            <a:extLst>
              <a:ext uri="{FF2B5EF4-FFF2-40B4-BE49-F238E27FC236}">
                <a16:creationId xmlns:a16="http://schemas.microsoft.com/office/drawing/2014/main" id="{EECE1006-E3E2-4B08-B653-8D7F2185C07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A1CAE37-F0BA-47C2-93D5-16CB3EF64A0C}"/>
              </a:ext>
            </a:extLst>
          </p:cNvPr>
          <p:cNvSpPr>
            <a:spLocks noGrp="1"/>
          </p:cNvSpPr>
          <p:nvPr>
            <p:ph type="sldNum" sz="quarter" idx="12"/>
          </p:nvPr>
        </p:nvSpPr>
        <p:spPr/>
        <p:txBody>
          <a:bodyPr/>
          <a:lstStyle/>
          <a:p>
            <a:fld id="{71320DDF-37C1-4921-B333-F7F41F93D273}" type="slidenum">
              <a:rPr lang="ru-RU" smtClean="0"/>
              <a:t>‹#›</a:t>
            </a:fld>
            <a:endParaRPr lang="ru-RU"/>
          </a:p>
        </p:txBody>
      </p:sp>
    </p:spTree>
    <p:extLst>
      <p:ext uri="{BB962C8B-B14F-4D97-AF65-F5344CB8AC3E}">
        <p14:creationId xmlns:p14="http://schemas.microsoft.com/office/powerpoint/2010/main" val="2342474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B000E8-AFA6-45AC-B4F4-027C16FE6A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7E48196-5318-4EA1-A53F-8F1BA252C8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84C2D00-0017-4DF6-ACB8-87C41309ADFC}"/>
              </a:ext>
            </a:extLst>
          </p:cNvPr>
          <p:cNvSpPr>
            <a:spLocks noGrp="1"/>
          </p:cNvSpPr>
          <p:nvPr>
            <p:ph type="dt" sz="half" idx="10"/>
          </p:nvPr>
        </p:nvSpPr>
        <p:spPr/>
        <p:txBody>
          <a:bodyPr/>
          <a:lstStyle/>
          <a:p>
            <a:fld id="{1CF80209-720C-4F22-ACA7-5FF7FBBCAAE5}" type="datetimeFigureOut">
              <a:rPr lang="ru-RU" smtClean="0"/>
              <a:t>22.02.2020</a:t>
            </a:fld>
            <a:endParaRPr lang="ru-RU"/>
          </a:p>
        </p:txBody>
      </p:sp>
      <p:sp>
        <p:nvSpPr>
          <p:cNvPr id="5" name="Footer Placeholder 4">
            <a:extLst>
              <a:ext uri="{FF2B5EF4-FFF2-40B4-BE49-F238E27FC236}">
                <a16:creationId xmlns:a16="http://schemas.microsoft.com/office/drawing/2014/main" id="{2C02EDC0-CDCA-47A0-A8E9-B33EF223BA5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0B0FAF3-A300-4BCE-9252-876761208815}"/>
              </a:ext>
            </a:extLst>
          </p:cNvPr>
          <p:cNvSpPr>
            <a:spLocks noGrp="1"/>
          </p:cNvSpPr>
          <p:nvPr>
            <p:ph type="sldNum" sz="quarter" idx="12"/>
          </p:nvPr>
        </p:nvSpPr>
        <p:spPr/>
        <p:txBody>
          <a:bodyPr/>
          <a:lstStyle/>
          <a:p>
            <a:fld id="{71320DDF-37C1-4921-B333-F7F41F93D273}" type="slidenum">
              <a:rPr lang="ru-RU" smtClean="0"/>
              <a:t>‹#›</a:t>
            </a:fld>
            <a:endParaRPr lang="ru-RU"/>
          </a:p>
        </p:txBody>
      </p:sp>
    </p:spTree>
    <p:extLst>
      <p:ext uri="{BB962C8B-B14F-4D97-AF65-F5344CB8AC3E}">
        <p14:creationId xmlns:p14="http://schemas.microsoft.com/office/powerpoint/2010/main" val="2495813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B5C6-594A-4AD8-AD54-85B54425B0DC}"/>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EE11B12-C7CD-42DE-8988-841EAB4A84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32196F53-4F66-4968-8651-57B38A118D97}"/>
              </a:ext>
            </a:extLst>
          </p:cNvPr>
          <p:cNvSpPr>
            <a:spLocks noGrp="1"/>
          </p:cNvSpPr>
          <p:nvPr>
            <p:ph type="dt" sz="half" idx="10"/>
          </p:nvPr>
        </p:nvSpPr>
        <p:spPr/>
        <p:txBody>
          <a:bodyPr/>
          <a:lstStyle/>
          <a:p>
            <a:fld id="{1CF80209-720C-4F22-ACA7-5FF7FBBCAAE5}" type="datetimeFigureOut">
              <a:rPr lang="ru-RU" smtClean="0"/>
              <a:t>22.02.2020</a:t>
            </a:fld>
            <a:endParaRPr lang="ru-RU"/>
          </a:p>
        </p:txBody>
      </p:sp>
      <p:sp>
        <p:nvSpPr>
          <p:cNvPr id="5" name="Footer Placeholder 4">
            <a:extLst>
              <a:ext uri="{FF2B5EF4-FFF2-40B4-BE49-F238E27FC236}">
                <a16:creationId xmlns:a16="http://schemas.microsoft.com/office/drawing/2014/main" id="{5932F26F-408D-4B4E-A760-F32EA437CC0F}"/>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668FE54-D697-4B65-92C4-6A7B029B4872}"/>
              </a:ext>
            </a:extLst>
          </p:cNvPr>
          <p:cNvSpPr>
            <a:spLocks noGrp="1"/>
          </p:cNvSpPr>
          <p:nvPr>
            <p:ph type="sldNum" sz="quarter" idx="12"/>
          </p:nvPr>
        </p:nvSpPr>
        <p:spPr/>
        <p:txBody>
          <a:bodyPr/>
          <a:lstStyle/>
          <a:p>
            <a:fld id="{71320DDF-37C1-4921-B333-F7F41F93D273}" type="slidenum">
              <a:rPr lang="ru-RU" smtClean="0"/>
              <a:t>‹#›</a:t>
            </a:fld>
            <a:endParaRPr lang="ru-RU"/>
          </a:p>
        </p:txBody>
      </p:sp>
    </p:spTree>
    <p:extLst>
      <p:ext uri="{BB962C8B-B14F-4D97-AF65-F5344CB8AC3E}">
        <p14:creationId xmlns:p14="http://schemas.microsoft.com/office/powerpoint/2010/main" val="987597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A907-9677-4BA3-8C07-A806A9E497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074ED295-9367-4000-9773-F6C8EF29CD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5A6DFF-8247-4282-880B-86622AB1DCA7}"/>
              </a:ext>
            </a:extLst>
          </p:cNvPr>
          <p:cNvSpPr>
            <a:spLocks noGrp="1"/>
          </p:cNvSpPr>
          <p:nvPr>
            <p:ph type="dt" sz="half" idx="10"/>
          </p:nvPr>
        </p:nvSpPr>
        <p:spPr/>
        <p:txBody>
          <a:bodyPr/>
          <a:lstStyle/>
          <a:p>
            <a:fld id="{1CF80209-720C-4F22-ACA7-5FF7FBBCAAE5}" type="datetimeFigureOut">
              <a:rPr lang="ru-RU" smtClean="0"/>
              <a:t>22.02.2020</a:t>
            </a:fld>
            <a:endParaRPr lang="ru-RU"/>
          </a:p>
        </p:txBody>
      </p:sp>
      <p:sp>
        <p:nvSpPr>
          <p:cNvPr id="5" name="Footer Placeholder 4">
            <a:extLst>
              <a:ext uri="{FF2B5EF4-FFF2-40B4-BE49-F238E27FC236}">
                <a16:creationId xmlns:a16="http://schemas.microsoft.com/office/drawing/2014/main" id="{8E3D40AB-5EDF-4503-833F-A2BAD996F71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49B8286-D441-49B9-8160-AAD8893347BB}"/>
              </a:ext>
            </a:extLst>
          </p:cNvPr>
          <p:cNvSpPr>
            <a:spLocks noGrp="1"/>
          </p:cNvSpPr>
          <p:nvPr>
            <p:ph type="sldNum" sz="quarter" idx="12"/>
          </p:nvPr>
        </p:nvSpPr>
        <p:spPr/>
        <p:txBody>
          <a:bodyPr/>
          <a:lstStyle/>
          <a:p>
            <a:fld id="{71320DDF-37C1-4921-B333-F7F41F93D273}" type="slidenum">
              <a:rPr lang="ru-RU" smtClean="0"/>
              <a:t>‹#›</a:t>
            </a:fld>
            <a:endParaRPr lang="ru-RU"/>
          </a:p>
        </p:txBody>
      </p:sp>
    </p:spTree>
    <p:extLst>
      <p:ext uri="{BB962C8B-B14F-4D97-AF65-F5344CB8AC3E}">
        <p14:creationId xmlns:p14="http://schemas.microsoft.com/office/powerpoint/2010/main" val="611663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10D3-6312-4BDE-9B99-6A71F069D1A0}"/>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8998148-66A1-45C9-97C8-131AEC223A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CE606589-43C8-4352-AD73-56AC5BAC68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07608343-A2AD-4597-BA74-6D1F76AAEDE1}"/>
              </a:ext>
            </a:extLst>
          </p:cNvPr>
          <p:cNvSpPr>
            <a:spLocks noGrp="1"/>
          </p:cNvSpPr>
          <p:nvPr>
            <p:ph type="dt" sz="half" idx="10"/>
          </p:nvPr>
        </p:nvSpPr>
        <p:spPr/>
        <p:txBody>
          <a:bodyPr/>
          <a:lstStyle/>
          <a:p>
            <a:fld id="{1CF80209-720C-4F22-ACA7-5FF7FBBCAAE5}" type="datetimeFigureOut">
              <a:rPr lang="ru-RU" smtClean="0"/>
              <a:t>22.02.2020</a:t>
            </a:fld>
            <a:endParaRPr lang="ru-RU"/>
          </a:p>
        </p:txBody>
      </p:sp>
      <p:sp>
        <p:nvSpPr>
          <p:cNvPr id="6" name="Footer Placeholder 5">
            <a:extLst>
              <a:ext uri="{FF2B5EF4-FFF2-40B4-BE49-F238E27FC236}">
                <a16:creationId xmlns:a16="http://schemas.microsoft.com/office/drawing/2014/main" id="{F398E480-F8A6-4AFC-9C9A-83ABB5F840B2}"/>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A51234FB-0AEA-481C-9FAE-94FC98310177}"/>
              </a:ext>
            </a:extLst>
          </p:cNvPr>
          <p:cNvSpPr>
            <a:spLocks noGrp="1"/>
          </p:cNvSpPr>
          <p:nvPr>
            <p:ph type="sldNum" sz="quarter" idx="12"/>
          </p:nvPr>
        </p:nvSpPr>
        <p:spPr/>
        <p:txBody>
          <a:bodyPr/>
          <a:lstStyle/>
          <a:p>
            <a:fld id="{71320DDF-37C1-4921-B333-F7F41F93D273}" type="slidenum">
              <a:rPr lang="ru-RU" smtClean="0"/>
              <a:t>‹#›</a:t>
            </a:fld>
            <a:endParaRPr lang="ru-RU"/>
          </a:p>
        </p:txBody>
      </p:sp>
    </p:spTree>
    <p:extLst>
      <p:ext uri="{BB962C8B-B14F-4D97-AF65-F5344CB8AC3E}">
        <p14:creationId xmlns:p14="http://schemas.microsoft.com/office/powerpoint/2010/main" val="140659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4329-AC9A-40B4-8581-349F059D7773}"/>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3F68FC3-8B62-474F-88F7-D9E5BB6A3F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DC4F2C-AC1F-4C1E-B48C-61CB6E781B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07F69FBA-58B7-4F3C-B848-F76E7D387E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FB9751E-E92C-4ED5-8B29-2C9E54C7AD6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27B1B3C1-BADF-4D79-AB11-7021201EFE95}"/>
              </a:ext>
            </a:extLst>
          </p:cNvPr>
          <p:cNvSpPr>
            <a:spLocks noGrp="1"/>
          </p:cNvSpPr>
          <p:nvPr>
            <p:ph type="dt" sz="half" idx="10"/>
          </p:nvPr>
        </p:nvSpPr>
        <p:spPr/>
        <p:txBody>
          <a:bodyPr/>
          <a:lstStyle/>
          <a:p>
            <a:fld id="{1CF80209-720C-4F22-ACA7-5FF7FBBCAAE5}" type="datetimeFigureOut">
              <a:rPr lang="ru-RU" smtClean="0"/>
              <a:t>22.02.2020</a:t>
            </a:fld>
            <a:endParaRPr lang="ru-RU"/>
          </a:p>
        </p:txBody>
      </p:sp>
      <p:sp>
        <p:nvSpPr>
          <p:cNvPr id="8" name="Footer Placeholder 7">
            <a:extLst>
              <a:ext uri="{FF2B5EF4-FFF2-40B4-BE49-F238E27FC236}">
                <a16:creationId xmlns:a16="http://schemas.microsoft.com/office/drawing/2014/main" id="{323B5199-86CD-489E-81FB-212A02E13884}"/>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63E35299-B46A-4699-AC78-10B02D1F055F}"/>
              </a:ext>
            </a:extLst>
          </p:cNvPr>
          <p:cNvSpPr>
            <a:spLocks noGrp="1"/>
          </p:cNvSpPr>
          <p:nvPr>
            <p:ph type="sldNum" sz="quarter" idx="12"/>
          </p:nvPr>
        </p:nvSpPr>
        <p:spPr/>
        <p:txBody>
          <a:bodyPr/>
          <a:lstStyle/>
          <a:p>
            <a:fld id="{71320DDF-37C1-4921-B333-F7F41F93D273}" type="slidenum">
              <a:rPr lang="ru-RU" smtClean="0"/>
              <a:t>‹#›</a:t>
            </a:fld>
            <a:endParaRPr lang="ru-RU"/>
          </a:p>
        </p:txBody>
      </p:sp>
    </p:spTree>
    <p:extLst>
      <p:ext uri="{BB962C8B-B14F-4D97-AF65-F5344CB8AC3E}">
        <p14:creationId xmlns:p14="http://schemas.microsoft.com/office/powerpoint/2010/main" val="209287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E0AA2-EC4D-4848-BD71-426161D73E3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8CD22FB4-E782-4810-BEF7-DA1B9696EB66}"/>
              </a:ext>
            </a:extLst>
          </p:cNvPr>
          <p:cNvSpPr>
            <a:spLocks noGrp="1"/>
          </p:cNvSpPr>
          <p:nvPr>
            <p:ph type="dt" sz="half" idx="10"/>
          </p:nvPr>
        </p:nvSpPr>
        <p:spPr/>
        <p:txBody>
          <a:bodyPr/>
          <a:lstStyle/>
          <a:p>
            <a:fld id="{1CF80209-720C-4F22-ACA7-5FF7FBBCAAE5}" type="datetimeFigureOut">
              <a:rPr lang="ru-RU" smtClean="0"/>
              <a:t>22.02.2020</a:t>
            </a:fld>
            <a:endParaRPr lang="ru-RU"/>
          </a:p>
        </p:txBody>
      </p:sp>
      <p:sp>
        <p:nvSpPr>
          <p:cNvPr id="4" name="Footer Placeholder 3">
            <a:extLst>
              <a:ext uri="{FF2B5EF4-FFF2-40B4-BE49-F238E27FC236}">
                <a16:creationId xmlns:a16="http://schemas.microsoft.com/office/drawing/2014/main" id="{65B6955C-2CD2-4044-87D7-B7181AFF0777}"/>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222585EE-BE85-42FB-BA84-2ADCE557B3A4}"/>
              </a:ext>
            </a:extLst>
          </p:cNvPr>
          <p:cNvSpPr>
            <a:spLocks noGrp="1"/>
          </p:cNvSpPr>
          <p:nvPr>
            <p:ph type="sldNum" sz="quarter" idx="12"/>
          </p:nvPr>
        </p:nvSpPr>
        <p:spPr/>
        <p:txBody>
          <a:bodyPr/>
          <a:lstStyle/>
          <a:p>
            <a:fld id="{71320DDF-37C1-4921-B333-F7F41F93D273}" type="slidenum">
              <a:rPr lang="ru-RU" smtClean="0"/>
              <a:t>‹#›</a:t>
            </a:fld>
            <a:endParaRPr lang="ru-RU"/>
          </a:p>
        </p:txBody>
      </p:sp>
    </p:spTree>
    <p:extLst>
      <p:ext uri="{BB962C8B-B14F-4D97-AF65-F5344CB8AC3E}">
        <p14:creationId xmlns:p14="http://schemas.microsoft.com/office/powerpoint/2010/main" val="106840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E95BE-016D-42C6-AD76-407B390E74CF}"/>
              </a:ext>
            </a:extLst>
          </p:cNvPr>
          <p:cNvSpPr>
            <a:spLocks noGrp="1"/>
          </p:cNvSpPr>
          <p:nvPr>
            <p:ph type="dt" sz="half" idx="10"/>
          </p:nvPr>
        </p:nvSpPr>
        <p:spPr/>
        <p:txBody>
          <a:bodyPr/>
          <a:lstStyle/>
          <a:p>
            <a:fld id="{1CF80209-720C-4F22-ACA7-5FF7FBBCAAE5}" type="datetimeFigureOut">
              <a:rPr lang="ru-RU" smtClean="0"/>
              <a:t>22.02.2020</a:t>
            </a:fld>
            <a:endParaRPr lang="ru-RU"/>
          </a:p>
        </p:txBody>
      </p:sp>
      <p:sp>
        <p:nvSpPr>
          <p:cNvPr id="3" name="Footer Placeholder 2">
            <a:extLst>
              <a:ext uri="{FF2B5EF4-FFF2-40B4-BE49-F238E27FC236}">
                <a16:creationId xmlns:a16="http://schemas.microsoft.com/office/drawing/2014/main" id="{3F646E39-7623-48D9-877E-5D1541032293}"/>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93FF428E-CAFE-488D-9D50-BA144EDBECF2}"/>
              </a:ext>
            </a:extLst>
          </p:cNvPr>
          <p:cNvSpPr>
            <a:spLocks noGrp="1"/>
          </p:cNvSpPr>
          <p:nvPr>
            <p:ph type="sldNum" sz="quarter" idx="12"/>
          </p:nvPr>
        </p:nvSpPr>
        <p:spPr/>
        <p:txBody>
          <a:bodyPr/>
          <a:lstStyle/>
          <a:p>
            <a:fld id="{71320DDF-37C1-4921-B333-F7F41F93D273}" type="slidenum">
              <a:rPr lang="ru-RU" smtClean="0"/>
              <a:t>‹#›</a:t>
            </a:fld>
            <a:endParaRPr lang="ru-RU"/>
          </a:p>
        </p:txBody>
      </p:sp>
    </p:spTree>
    <p:extLst>
      <p:ext uri="{BB962C8B-B14F-4D97-AF65-F5344CB8AC3E}">
        <p14:creationId xmlns:p14="http://schemas.microsoft.com/office/powerpoint/2010/main" val="866057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08F89-2075-44E1-A2B3-C93FDFF7BF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0E1E4971-4AE9-4571-B712-4E8BE5698D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D3F507FD-F1FB-402A-9666-1073628FD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850B72-48FA-4E92-8EFC-164E6770DE32}"/>
              </a:ext>
            </a:extLst>
          </p:cNvPr>
          <p:cNvSpPr>
            <a:spLocks noGrp="1"/>
          </p:cNvSpPr>
          <p:nvPr>
            <p:ph type="dt" sz="half" idx="10"/>
          </p:nvPr>
        </p:nvSpPr>
        <p:spPr/>
        <p:txBody>
          <a:bodyPr/>
          <a:lstStyle/>
          <a:p>
            <a:fld id="{1CF80209-720C-4F22-ACA7-5FF7FBBCAAE5}" type="datetimeFigureOut">
              <a:rPr lang="ru-RU" smtClean="0"/>
              <a:t>22.02.2020</a:t>
            </a:fld>
            <a:endParaRPr lang="ru-RU"/>
          </a:p>
        </p:txBody>
      </p:sp>
      <p:sp>
        <p:nvSpPr>
          <p:cNvPr id="6" name="Footer Placeholder 5">
            <a:extLst>
              <a:ext uri="{FF2B5EF4-FFF2-40B4-BE49-F238E27FC236}">
                <a16:creationId xmlns:a16="http://schemas.microsoft.com/office/drawing/2014/main" id="{C290DFE1-A2D7-4758-9CE6-6BF16DB36769}"/>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2F4B490-F0DA-4609-9411-6F864971AA22}"/>
              </a:ext>
            </a:extLst>
          </p:cNvPr>
          <p:cNvSpPr>
            <a:spLocks noGrp="1"/>
          </p:cNvSpPr>
          <p:nvPr>
            <p:ph type="sldNum" sz="quarter" idx="12"/>
          </p:nvPr>
        </p:nvSpPr>
        <p:spPr/>
        <p:txBody>
          <a:bodyPr/>
          <a:lstStyle/>
          <a:p>
            <a:fld id="{71320DDF-37C1-4921-B333-F7F41F93D273}" type="slidenum">
              <a:rPr lang="ru-RU" smtClean="0"/>
              <a:t>‹#›</a:t>
            </a:fld>
            <a:endParaRPr lang="ru-RU"/>
          </a:p>
        </p:txBody>
      </p:sp>
    </p:spTree>
    <p:extLst>
      <p:ext uri="{BB962C8B-B14F-4D97-AF65-F5344CB8AC3E}">
        <p14:creationId xmlns:p14="http://schemas.microsoft.com/office/powerpoint/2010/main" val="2276195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FD1F-B187-4771-BFD9-DA0A28B1AC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86E2F599-E924-41F5-885B-008F56F9C1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FC97B0A9-C30F-4BFB-84B4-9E306F6D89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03B8FB-7ACE-4AAC-8B36-3E4460A8D329}"/>
              </a:ext>
            </a:extLst>
          </p:cNvPr>
          <p:cNvSpPr>
            <a:spLocks noGrp="1"/>
          </p:cNvSpPr>
          <p:nvPr>
            <p:ph type="dt" sz="half" idx="10"/>
          </p:nvPr>
        </p:nvSpPr>
        <p:spPr/>
        <p:txBody>
          <a:bodyPr/>
          <a:lstStyle/>
          <a:p>
            <a:fld id="{1CF80209-720C-4F22-ACA7-5FF7FBBCAAE5}" type="datetimeFigureOut">
              <a:rPr lang="ru-RU" smtClean="0"/>
              <a:t>22.02.2020</a:t>
            </a:fld>
            <a:endParaRPr lang="ru-RU"/>
          </a:p>
        </p:txBody>
      </p:sp>
      <p:sp>
        <p:nvSpPr>
          <p:cNvPr id="6" name="Footer Placeholder 5">
            <a:extLst>
              <a:ext uri="{FF2B5EF4-FFF2-40B4-BE49-F238E27FC236}">
                <a16:creationId xmlns:a16="http://schemas.microsoft.com/office/drawing/2014/main" id="{F1793F54-09B7-47FB-960C-78C53747E483}"/>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771D3BB-D31F-419A-B9D1-AA38E585F88F}"/>
              </a:ext>
            </a:extLst>
          </p:cNvPr>
          <p:cNvSpPr>
            <a:spLocks noGrp="1"/>
          </p:cNvSpPr>
          <p:nvPr>
            <p:ph type="sldNum" sz="quarter" idx="12"/>
          </p:nvPr>
        </p:nvSpPr>
        <p:spPr/>
        <p:txBody>
          <a:bodyPr/>
          <a:lstStyle/>
          <a:p>
            <a:fld id="{71320DDF-37C1-4921-B333-F7F41F93D273}" type="slidenum">
              <a:rPr lang="ru-RU" smtClean="0"/>
              <a:t>‹#›</a:t>
            </a:fld>
            <a:endParaRPr lang="ru-RU"/>
          </a:p>
        </p:txBody>
      </p:sp>
    </p:spTree>
    <p:extLst>
      <p:ext uri="{BB962C8B-B14F-4D97-AF65-F5344CB8AC3E}">
        <p14:creationId xmlns:p14="http://schemas.microsoft.com/office/powerpoint/2010/main" val="2716311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4CFCC4-FCB3-4D49-993E-7B96C1889F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BD5BFD0C-F7BA-4199-9CCD-AE3778AD5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E09A7480-5352-4B6F-AF03-E4B0C49A78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F80209-720C-4F22-ACA7-5FF7FBBCAAE5}" type="datetimeFigureOut">
              <a:rPr lang="ru-RU" smtClean="0"/>
              <a:t>22.02.2020</a:t>
            </a:fld>
            <a:endParaRPr lang="ru-RU"/>
          </a:p>
        </p:txBody>
      </p:sp>
      <p:sp>
        <p:nvSpPr>
          <p:cNvPr id="5" name="Footer Placeholder 4">
            <a:extLst>
              <a:ext uri="{FF2B5EF4-FFF2-40B4-BE49-F238E27FC236}">
                <a16:creationId xmlns:a16="http://schemas.microsoft.com/office/drawing/2014/main" id="{DC138526-42CB-4603-BA08-B674CC5157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2C4C5E6B-564E-40F3-A002-8A5B66CCA4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20DDF-37C1-4921-B333-F7F41F93D273}" type="slidenum">
              <a:rPr lang="ru-RU" smtClean="0"/>
              <a:t>‹#›</a:t>
            </a:fld>
            <a:endParaRPr lang="ru-RU"/>
          </a:p>
        </p:txBody>
      </p:sp>
    </p:spTree>
    <p:extLst>
      <p:ext uri="{BB962C8B-B14F-4D97-AF65-F5344CB8AC3E}">
        <p14:creationId xmlns:p14="http://schemas.microsoft.com/office/powerpoint/2010/main" val="4207309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www.image-net.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hyperlink" Target="https://arxiv.org/pdf/1704.04861.pdf"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arxiv.org/pdf/1704.04861.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0716-6CAC-4814-8316-4142AE4692BA}"/>
              </a:ext>
            </a:extLst>
          </p:cNvPr>
          <p:cNvSpPr>
            <a:spLocks noGrp="1"/>
          </p:cNvSpPr>
          <p:nvPr>
            <p:ph type="ctrTitle"/>
          </p:nvPr>
        </p:nvSpPr>
        <p:spPr>
          <a:xfrm>
            <a:off x="6627358" y="1452655"/>
            <a:ext cx="5445372" cy="2889114"/>
          </a:xfrm>
        </p:spPr>
        <p:txBody>
          <a:bodyPr anchor="b">
            <a:normAutofit fontScale="90000"/>
          </a:bodyPr>
          <a:lstStyle/>
          <a:p>
            <a:pPr algn="l"/>
            <a:r>
              <a:rPr lang="ru-RU" sz="5600" dirty="0"/>
              <a:t>Машинное зрение Современные архитектуры</a:t>
            </a:r>
          </a:p>
        </p:txBody>
      </p:sp>
      <p:sp>
        <p:nvSpPr>
          <p:cNvPr id="3" name="Subtitle 2">
            <a:extLst>
              <a:ext uri="{FF2B5EF4-FFF2-40B4-BE49-F238E27FC236}">
                <a16:creationId xmlns:a16="http://schemas.microsoft.com/office/drawing/2014/main" id="{116C5207-EBFD-46D5-9A9B-7062FEC60F23}"/>
              </a:ext>
            </a:extLst>
          </p:cNvPr>
          <p:cNvSpPr>
            <a:spLocks noGrp="1"/>
          </p:cNvSpPr>
          <p:nvPr>
            <p:ph type="subTitle" idx="1"/>
          </p:nvPr>
        </p:nvSpPr>
        <p:spPr>
          <a:xfrm>
            <a:off x="6746627" y="4750893"/>
            <a:ext cx="4645250" cy="1147863"/>
          </a:xfrm>
        </p:spPr>
        <p:txBody>
          <a:bodyPr anchor="t">
            <a:normAutofit/>
          </a:bodyPr>
          <a:lstStyle/>
          <a:p>
            <a:pPr algn="l"/>
            <a:r>
              <a:rPr lang="ru-RU" sz="2000" dirty="0"/>
              <a:t>Часть 1. Классификация изображений</a:t>
            </a:r>
          </a:p>
          <a:p>
            <a:pPr algn="l"/>
            <a:r>
              <a:rPr lang="ru-RU" sz="2000" dirty="0"/>
              <a:t>Часть 2. Сегментация, детектирование</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900BD65-BE69-4B91-861E-DE5AC3466304}"/>
              </a:ext>
            </a:extLst>
          </p:cNvPr>
          <p:cNvPicPr>
            <a:picLocks noChangeAspect="1"/>
          </p:cNvPicPr>
          <p:nvPr/>
        </p:nvPicPr>
        <p:blipFill rotWithShape="1">
          <a:blip r:embed="rId2"/>
          <a:srcRect l="10710" r="22310"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6693621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1A3437-32FC-45E6-AE13-8CE42BC7D843}"/>
              </a:ext>
            </a:extLst>
          </p:cNvPr>
          <p:cNvPicPr>
            <a:picLocks noGrp="1" noChangeAspect="1"/>
          </p:cNvPicPr>
          <p:nvPr>
            <p:ph idx="1"/>
          </p:nvPr>
        </p:nvPicPr>
        <p:blipFill>
          <a:blip r:embed="rId2"/>
          <a:stretch>
            <a:fillRect/>
          </a:stretch>
        </p:blipFill>
        <p:spPr>
          <a:xfrm>
            <a:off x="3215436" y="3354156"/>
            <a:ext cx="5761128" cy="3503844"/>
          </a:xfrm>
        </p:spPr>
      </p:pic>
      <p:sp>
        <p:nvSpPr>
          <p:cNvPr id="2" name="Title 1">
            <a:extLst>
              <a:ext uri="{FF2B5EF4-FFF2-40B4-BE49-F238E27FC236}">
                <a16:creationId xmlns:a16="http://schemas.microsoft.com/office/drawing/2014/main" id="{B160654E-5B8A-4711-82B1-5090A6561EB9}"/>
              </a:ext>
            </a:extLst>
          </p:cNvPr>
          <p:cNvSpPr>
            <a:spLocks noGrp="1"/>
          </p:cNvSpPr>
          <p:nvPr>
            <p:ph type="title"/>
          </p:nvPr>
        </p:nvSpPr>
        <p:spPr/>
        <p:txBody>
          <a:bodyPr/>
          <a:lstStyle/>
          <a:p>
            <a:r>
              <a:rPr lang="ru-RU" dirty="0"/>
              <a:t>Операция свертки</a:t>
            </a:r>
          </a:p>
        </p:txBody>
      </p:sp>
      <p:sp>
        <p:nvSpPr>
          <p:cNvPr id="6" name="Rectangle 5">
            <a:extLst>
              <a:ext uri="{FF2B5EF4-FFF2-40B4-BE49-F238E27FC236}">
                <a16:creationId xmlns:a16="http://schemas.microsoft.com/office/drawing/2014/main" id="{F201B5A0-3CF6-4988-8EC3-422E651FC633}"/>
              </a:ext>
            </a:extLst>
          </p:cNvPr>
          <p:cNvSpPr/>
          <p:nvPr/>
        </p:nvSpPr>
        <p:spPr>
          <a:xfrm>
            <a:off x="746760" y="1454557"/>
            <a:ext cx="10515600" cy="1754326"/>
          </a:xfrm>
          <a:prstGeom prst="rect">
            <a:avLst/>
          </a:prstGeom>
        </p:spPr>
        <p:txBody>
          <a:bodyPr wrap="square">
            <a:spAutoFit/>
          </a:bodyPr>
          <a:lstStyle/>
          <a:p>
            <a:pPr marL="285750" indent="-285750">
              <a:buFont typeface="Arial" panose="020B0604020202020204" pitchFamily="34" charset="0"/>
              <a:buChar char="•"/>
            </a:pPr>
            <a:r>
              <a:rPr lang="ru-RU" b="0" i="0" dirty="0">
                <a:solidFill>
                  <a:srgbClr val="000000"/>
                </a:solidFill>
                <a:effectLst/>
              </a:rPr>
              <a:t>Основн</a:t>
            </a:r>
            <a:r>
              <a:rPr lang="ru-RU" dirty="0">
                <a:solidFill>
                  <a:srgbClr val="000000"/>
                </a:solidFill>
              </a:rPr>
              <a:t>ой</a:t>
            </a:r>
            <a:r>
              <a:rPr lang="ru-RU" b="0" i="0" dirty="0">
                <a:solidFill>
                  <a:srgbClr val="000000"/>
                </a:solidFill>
                <a:effectLst/>
              </a:rPr>
              <a:t> строительный блок CNN</a:t>
            </a:r>
            <a:endParaRPr lang="en-US" b="0" i="0" dirty="0">
              <a:solidFill>
                <a:srgbClr val="000000"/>
              </a:solidFill>
              <a:effectLst/>
            </a:endParaRPr>
          </a:p>
          <a:p>
            <a:pPr marL="285750" indent="-285750">
              <a:buFont typeface="Arial" panose="020B0604020202020204" pitchFamily="34" charset="0"/>
              <a:buChar char="•"/>
            </a:pPr>
            <a:endParaRPr lang="ru-RU" dirty="0">
              <a:solidFill>
                <a:srgbClr val="000000"/>
              </a:solidFill>
            </a:endParaRPr>
          </a:p>
          <a:p>
            <a:pPr marL="285750" indent="-285750">
              <a:buFont typeface="Arial" panose="020B0604020202020204" pitchFamily="34" charset="0"/>
              <a:buChar char="•"/>
            </a:pPr>
            <a:r>
              <a:rPr lang="ru-RU" b="0" i="0" dirty="0">
                <a:solidFill>
                  <a:srgbClr val="000000"/>
                </a:solidFill>
                <a:effectLst/>
              </a:rPr>
              <a:t>Свертка - это математическая операция для объединения двух наборов информации</a:t>
            </a:r>
            <a:endParaRPr lang="en-US" b="0" i="0" dirty="0">
              <a:solidFill>
                <a:srgbClr val="000000"/>
              </a:solidFill>
              <a:effectLst/>
            </a:endParaRPr>
          </a:p>
          <a:p>
            <a:pPr marL="285750" indent="-285750">
              <a:buFont typeface="Arial" panose="020B0604020202020204" pitchFamily="34" charset="0"/>
              <a:buChar char="•"/>
            </a:pPr>
            <a:endParaRPr lang="ru-RU" b="0" i="0" dirty="0">
              <a:solidFill>
                <a:srgbClr val="000000"/>
              </a:solidFill>
              <a:effectLst/>
            </a:endParaRPr>
          </a:p>
          <a:p>
            <a:pPr marL="285750" indent="-285750">
              <a:buFont typeface="Arial" panose="020B0604020202020204" pitchFamily="34" charset="0"/>
              <a:buChar char="•"/>
            </a:pPr>
            <a:r>
              <a:rPr lang="ru-RU" b="0" i="0" dirty="0">
                <a:solidFill>
                  <a:srgbClr val="000000"/>
                </a:solidFill>
                <a:effectLst/>
              </a:rPr>
              <a:t>В нашем случае свертка применяется к входным данным с использованием фильтра свертки для создания карты </a:t>
            </a:r>
            <a:r>
              <a:rPr lang="ru-RU" dirty="0">
                <a:solidFill>
                  <a:srgbClr val="000000"/>
                </a:solidFill>
              </a:rPr>
              <a:t>признаков</a:t>
            </a:r>
            <a:endParaRPr lang="ru-RU" dirty="0"/>
          </a:p>
        </p:txBody>
      </p:sp>
    </p:spTree>
    <p:extLst>
      <p:ext uri="{BB962C8B-B14F-4D97-AF65-F5344CB8AC3E}">
        <p14:creationId xmlns:p14="http://schemas.microsoft.com/office/powerpoint/2010/main" val="2028111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654E-5B8A-4711-82B1-5090A6561EB9}"/>
              </a:ext>
            </a:extLst>
          </p:cNvPr>
          <p:cNvSpPr>
            <a:spLocks noGrp="1"/>
          </p:cNvSpPr>
          <p:nvPr>
            <p:ph type="title"/>
          </p:nvPr>
        </p:nvSpPr>
        <p:spPr/>
        <p:txBody>
          <a:bodyPr/>
          <a:lstStyle/>
          <a:p>
            <a:r>
              <a:rPr lang="ru-RU" dirty="0"/>
              <a:t>Операция свертки</a:t>
            </a:r>
          </a:p>
        </p:txBody>
      </p:sp>
      <p:pic>
        <p:nvPicPr>
          <p:cNvPr id="8" name="Content Placeholder 7">
            <a:extLst>
              <a:ext uri="{FF2B5EF4-FFF2-40B4-BE49-F238E27FC236}">
                <a16:creationId xmlns:a16="http://schemas.microsoft.com/office/drawing/2014/main" id="{1ED516BF-6BDC-47E1-AAEF-A21145C0B52D}"/>
              </a:ext>
            </a:extLst>
          </p:cNvPr>
          <p:cNvPicPr>
            <a:picLocks noGrp="1" noChangeAspect="1"/>
          </p:cNvPicPr>
          <p:nvPr>
            <p:ph idx="1"/>
          </p:nvPr>
        </p:nvPicPr>
        <p:blipFill>
          <a:blip r:embed="rId2"/>
          <a:stretch>
            <a:fillRect/>
          </a:stretch>
        </p:blipFill>
        <p:spPr>
          <a:xfrm>
            <a:off x="164323" y="1552198"/>
            <a:ext cx="6143625" cy="2181225"/>
          </a:xfrm>
        </p:spPr>
      </p:pic>
      <p:pic>
        <p:nvPicPr>
          <p:cNvPr id="10" name="Picture 9">
            <a:extLst>
              <a:ext uri="{FF2B5EF4-FFF2-40B4-BE49-F238E27FC236}">
                <a16:creationId xmlns:a16="http://schemas.microsoft.com/office/drawing/2014/main" id="{F9ABC29F-91B6-45B8-9BB2-E45294FC354D}"/>
              </a:ext>
            </a:extLst>
          </p:cNvPr>
          <p:cNvPicPr>
            <a:picLocks noChangeAspect="1"/>
          </p:cNvPicPr>
          <p:nvPr/>
        </p:nvPicPr>
        <p:blipFill>
          <a:blip r:embed="rId3"/>
          <a:stretch>
            <a:fillRect/>
          </a:stretch>
        </p:blipFill>
        <p:spPr>
          <a:xfrm>
            <a:off x="6608708" y="1552198"/>
            <a:ext cx="5329018" cy="2374146"/>
          </a:xfrm>
          <a:prstGeom prst="rect">
            <a:avLst/>
          </a:prstGeom>
        </p:spPr>
      </p:pic>
      <p:sp>
        <p:nvSpPr>
          <p:cNvPr id="11" name="TextBox 10">
            <a:extLst>
              <a:ext uri="{FF2B5EF4-FFF2-40B4-BE49-F238E27FC236}">
                <a16:creationId xmlns:a16="http://schemas.microsoft.com/office/drawing/2014/main" id="{FBDC2E08-D57D-4C10-9F3D-4901B63CEEC1}"/>
              </a:ext>
            </a:extLst>
          </p:cNvPr>
          <p:cNvSpPr txBox="1"/>
          <p:nvPr/>
        </p:nvSpPr>
        <p:spPr>
          <a:xfrm>
            <a:off x="1029565" y="1475244"/>
            <a:ext cx="3494803" cy="430887"/>
          </a:xfrm>
          <a:prstGeom prst="rect">
            <a:avLst/>
          </a:prstGeom>
          <a:noFill/>
        </p:spPr>
        <p:txBody>
          <a:bodyPr wrap="none" rtlCol="0">
            <a:spAutoFit/>
          </a:bodyPr>
          <a:lstStyle/>
          <a:p>
            <a:r>
              <a:rPr lang="ru-RU" sz="2200" dirty="0"/>
              <a:t>Хотим найти контур мышки</a:t>
            </a:r>
          </a:p>
        </p:txBody>
      </p:sp>
      <p:sp>
        <p:nvSpPr>
          <p:cNvPr id="12" name="TextBox 11">
            <a:extLst>
              <a:ext uri="{FF2B5EF4-FFF2-40B4-BE49-F238E27FC236}">
                <a16:creationId xmlns:a16="http://schemas.microsoft.com/office/drawing/2014/main" id="{B9094A6D-2936-4A1E-B069-0B2D9C10D641}"/>
              </a:ext>
            </a:extLst>
          </p:cNvPr>
          <p:cNvSpPr txBox="1"/>
          <p:nvPr/>
        </p:nvSpPr>
        <p:spPr>
          <a:xfrm>
            <a:off x="5325426" y="1152079"/>
            <a:ext cx="6920164" cy="430887"/>
          </a:xfrm>
          <a:prstGeom prst="rect">
            <a:avLst/>
          </a:prstGeom>
          <a:noFill/>
        </p:spPr>
        <p:txBody>
          <a:bodyPr wrap="none" rtlCol="0">
            <a:spAutoFit/>
          </a:bodyPr>
          <a:lstStyle/>
          <a:p>
            <a:r>
              <a:rPr lang="ru-RU" sz="2200" dirty="0"/>
              <a:t>Используем фильтры активации криволинейных границ</a:t>
            </a:r>
          </a:p>
        </p:txBody>
      </p:sp>
      <p:cxnSp>
        <p:nvCxnSpPr>
          <p:cNvPr id="16" name="Straight Arrow Connector 15">
            <a:extLst>
              <a:ext uri="{FF2B5EF4-FFF2-40B4-BE49-F238E27FC236}">
                <a16:creationId xmlns:a16="http://schemas.microsoft.com/office/drawing/2014/main" id="{9950405B-00F5-4048-9B80-8BFA0A21AF92}"/>
              </a:ext>
            </a:extLst>
          </p:cNvPr>
          <p:cNvCxnSpPr>
            <a:cxnSpLocks/>
          </p:cNvCxnSpPr>
          <p:nvPr/>
        </p:nvCxnSpPr>
        <p:spPr>
          <a:xfrm flipH="1" flipV="1">
            <a:off x="7823200" y="2349297"/>
            <a:ext cx="731520" cy="13841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D5BB5BE3-FB9F-4076-A4C9-1F2E12BBC83F}"/>
              </a:ext>
            </a:extLst>
          </p:cNvPr>
          <p:cNvSpPr txBox="1"/>
          <p:nvPr/>
        </p:nvSpPr>
        <p:spPr>
          <a:xfrm>
            <a:off x="8188960" y="3922067"/>
            <a:ext cx="2643288" cy="369332"/>
          </a:xfrm>
          <a:prstGeom prst="rect">
            <a:avLst/>
          </a:prstGeom>
          <a:noFill/>
        </p:spPr>
        <p:txBody>
          <a:bodyPr wrap="none" rtlCol="0">
            <a:spAutoFit/>
          </a:bodyPr>
          <a:lstStyle/>
          <a:p>
            <a:r>
              <a:rPr lang="ru-RU" dirty="0"/>
              <a:t>Интенсивности пикселей</a:t>
            </a:r>
          </a:p>
        </p:txBody>
      </p:sp>
      <p:pic>
        <p:nvPicPr>
          <p:cNvPr id="19" name="Picture 18">
            <a:extLst>
              <a:ext uri="{FF2B5EF4-FFF2-40B4-BE49-F238E27FC236}">
                <a16:creationId xmlns:a16="http://schemas.microsoft.com/office/drawing/2014/main" id="{44D3CBE6-7561-41BB-8394-FB1CE819CCB0}"/>
              </a:ext>
            </a:extLst>
          </p:cNvPr>
          <p:cNvPicPr>
            <a:picLocks noChangeAspect="1"/>
          </p:cNvPicPr>
          <p:nvPr/>
        </p:nvPicPr>
        <p:blipFill>
          <a:blip r:embed="rId4"/>
          <a:stretch>
            <a:fillRect/>
          </a:stretch>
        </p:blipFill>
        <p:spPr>
          <a:xfrm>
            <a:off x="1839803" y="4204686"/>
            <a:ext cx="6971246" cy="2627699"/>
          </a:xfrm>
          <a:prstGeom prst="rect">
            <a:avLst/>
          </a:prstGeom>
        </p:spPr>
      </p:pic>
      <p:sp>
        <p:nvSpPr>
          <p:cNvPr id="21" name="TextBox 20">
            <a:extLst>
              <a:ext uri="{FF2B5EF4-FFF2-40B4-BE49-F238E27FC236}">
                <a16:creationId xmlns:a16="http://schemas.microsoft.com/office/drawing/2014/main" id="{F233AC5F-A868-4088-AFB4-63B8CED891A5}"/>
              </a:ext>
            </a:extLst>
          </p:cNvPr>
          <p:cNvSpPr txBox="1"/>
          <p:nvPr/>
        </p:nvSpPr>
        <p:spPr>
          <a:xfrm>
            <a:off x="8581516" y="4782591"/>
            <a:ext cx="3541362" cy="1107996"/>
          </a:xfrm>
          <a:prstGeom prst="rect">
            <a:avLst/>
          </a:prstGeom>
          <a:noFill/>
        </p:spPr>
        <p:txBody>
          <a:bodyPr wrap="square" rtlCol="0">
            <a:spAutoFit/>
          </a:bodyPr>
          <a:lstStyle/>
          <a:p>
            <a:r>
              <a:rPr lang="ru-RU" sz="2200" dirty="0"/>
              <a:t>Фильтр активируется, когда он коррелирует с фрагментом изображения!!</a:t>
            </a:r>
          </a:p>
        </p:txBody>
      </p:sp>
    </p:spTree>
    <p:extLst>
      <p:ext uri="{BB962C8B-B14F-4D97-AF65-F5344CB8AC3E}">
        <p14:creationId xmlns:p14="http://schemas.microsoft.com/office/powerpoint/2010/main" val="385189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AD81-0EF5-4ECE-9840-5D5220E00F13}"/>
              </a:ext>
            </a:extLst>
          </p:cNvPr>
          <p:cNvSpPr>
            <a:spLocks noGrp="1"/>
          </p:cNvSpPr>
          <p:nvPr>
            <p:ph type="title"/>
          </p:nvPr>
        </p:nvSpPr>
        <p:spPr/>
        <p:txBody>
          <a:bodyPr/>
          <a:lstStyle/>
          <a:p>
            <a:r>
              <a:rPr lang="ru-RU" dirty="0"/>
              <a:t>Операция свертки</a:t>
            </a:r>
          </a:p>
        </p:txBody>
      </p:sp>
      <p:pic>
        <p:nvPicPr>
          <p:cNvPr id="5" name="Content Placeholder 4">
            <a:extLst>
              <a:ext uri="{FF2B5EF4-FFF2-40B4-BE49-F238E27FC236}">
                <a16:creationId xmlns:a16="http://schemas.microsoft.com/office/drawing/2014/main" id="{C743F68C-5084-4316-92EA-40382E363C17}"/>
              </a:ext>
            </a:extLst>
          </p:cNvPr>
          <p:cNvPicPr>
            <a:picLocks noGrp="1" noChangeAspect="1"/>
          </p:cNvPicPr>
          <p:nvPr>
            <p:ph idx="1"/>
          </p:nvPr>
        </p:nvPicPr>
        <p:blipFill>
          <a:blip r:embed="rId3"/>
          <a:stretch>
            <a:fillRect/>
          </a:stretch>
        </p:blipFill>
        <p:spPr>
          <a:xfrm>
            <a:off x="2264682" y="2506662"/>
            <a:ext cx="7459436" cy="4351338"/>
          </a:xfrm>
        </p:spPr>
      </p:pic>
      <p:sp>
        <p:nvSpPr>
          <p:cNvPr id="6" name="Rectangle 5">
            <a:extLst>
              <a:ext uri="{FF2B5EF4-FFF2-40B4-BE49-F238E27FC236}">
                <a16:creationId xmlns:a16="http://schemas.microsoft.com/office/drawing/2014/main" id="{98D98A7F-4BDE-48E2-8AC2-C803A1762CFC}"/>
              </a:ext>
            </a:extLst>
          </p:cNvPr>
          <p:cNvSpPr/>
          <p:nvPr/>
        </p:nvSpPr>
        <p:spPr>
          <a:xfrm>
            <a:off x="838200" y="1360011"/>
            <a:ext cx="10810240" cy="1477328"/>
          </a:xfrm>
          <a:prstGeom prst="rect">
            <a:avLst/>
          </a:prstGeom>
        </p:spPr>
        <p:txBody>
          <a:bodyPr wrap="square">
            <a:spAutoFit/>
          </a:bodyPr>
          <a:lstStyle/>
          <a:p>
            <a:pPr marL="285750" indent="-285750">
              <a:buFont typeface="Arial" panose="020B0604020202020204" pitchFamily="34" charset="0"/>
              <a:buChar char="•"/>
            </a:pPr>
            <a:r>
              <a:rPr lang="ru-RU" b="0" i="0" dirty="0">
                <a:solidFill>
                  <a:srgbClr val="000000"/>
                </a:solidFill>
                <a:effectLst/>
                <a:latin typeface="Calibri Body"/>
              </a:rPr>
              <a:t>Мы выполняем операцию свертки, перемещая этот фильтр по входу</a:t>
            </a:r>
          </a:p>
          <a:p>
            <a:pPr marL="285750" indent="-285750">
              <a:buFont typeface="Arial" panose="020B0604020202020204" pitchFamily="34" charset="0"/>
              <a:buChar char="•"/>
            </a:pPr>
            <a:r>
              <a:rPr lang="ru-RU" b="0" i="0" dirty="0">
                <a:solidFill>
                  <a:srgbClr val="000000"/>
                </a:solidFill>
                <a:effectLst/>
                <a:latin typeface="Calibri Body"/>
              </a:rPr>
              <a:t>В каждом месте мы делаем поэлементное умножение матриц и суммируем результат</a:t>
            </a:r>
          </a:p>
          <a:p>
            <a:pPr marL="285750" indent="-285750">
              <a:buFont typeface="Arial" panose="020B0604020202020204" pitchFamily="34" charset="0"/>
              <a:buChar char="•"/>
            </a:pPr>
            <a:r>
              <a:rPr lang="ru-RU" b="0" i="0" dirty="0">
                <a:solidFill>
                  <a:srgbClr val="000000"/>
                </a:solidFill>
                <a:effectLst/>
                <a:latin typeface="Calibri Body"/>
              </a:rPr>
              <a:t>Эта сумма входит в карту объектов</a:t>
            </a:r>
          </a:p>
          <a:p>
            <a:pPr marL="285750" indent="-285750">
              <a:buFont typeface="Arial" panose="020B0604020202020204" pitchFamily="34" charset="0"/>
              <a:buChar char="•"/>
            </a:pPr>
            <a:r>
              <a:rPr lang="ru-RU" b="0" i="0" dirty="0">
                <a:solidFill>
                  <a:srgbClr val="000000"/>
                </a:solidFill>
                <a:effectLst/>
                <a:latin typeface="Calibri Body"/>
              </a:rPr>
              <a:t>Зеленая область, где происходит операция свертки, называется рецептивным полем. Из-за размера фильтра рецептивное поле также 3х3</a:t>
            </a:r>
            <a:endParaRPr lang="ru-RU" dirty="0">
              <a:latin typeface="Calibri Body"/>
            </a:endParaRPr>
          </a:p>
        </p:txBody>
      </p:sp>
    </p:spTree>
    <p:extLst>
      <p:ext uri="{BB962C8B-B14F-4D97-AF65-F5344CB8AC3E}">
        <p14:creationId xmlns:p14="http://schemas.microsoft.com/office/powerpoint/2010/main" val="593643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F528-C5F8-4EEA-936A-EE276E82D1A0}"/>
              </a:ext>
            </a:extLst>
          </p:cNvPr>
          <p:cNvSpPr>
            <a:spLocks noGrp="1"/>
          </p:cNvSpPr>
          <p:nvPr>
            <p:ph type="title"/>
          </p:nvPr>
        </p:nvSpPr>
        <p:spPr/>
        <p:txBody>
          <a:bodyPr/>
          <a:lstStyle/>
          <a:p>
            <a:r>
              <a:rPr lang="ru-RU" dirty="0"/>
              <a:t>Операция свертки</a:t>
            </a:r>
          </a:p>
        </p:txBody>
      </p:sp>
      <p:pic>
        <p:nvPicPr>
          <p:cNvPr id="5" name="Content Placeholder 4">
            <a:extLst>
              <a:ext uri="{FF2B5EF4-FFF2-40B4-BE49-F238E27FC236}">
                <a16:creationId xmlns:a16="http://schemas.microsoft.com/office/drawing/2014/main" id="{48BEFBAD-76D9-4FE4-9745-F5F1EFCF92D5}"/>
              </a:ext>
            </a:extLst>
          </p:cNvPr>
          <p:cNvPicPr>
            <a:picLocks noGrp="1" noChangeAspect="1"/>
          </p:cNvPicPr>
          <p:nvPr>
            <p:ph idx="1"/>
          </p:nvPr>
        </p:nvPicPr>
        <p:blipFill>
          <a:blip r:embed="rId2"/>
          <a:stretch>
            <a:fillRect/>
          </a:stretch>
        </p:blipFill>
        <p:spPr>
          <a:xfrm>
            <a:off x="2130470" y="2506662"/>
            <a:ext cx="7544980" cy="4351338"/>
          </a:xfrm>
        </p:spPr>
      </p:pic>
      <p:sp>
        <p:nvSpPr>
          <p:cNvPr id="6" name="Rectangle 5">
            <a:extLst>
              <a:ext uri="{FF2B5EF4-FFF2-40B4-BE49-F238E27FC236}">
                <a16:creationId xmlns:a16="http://schemas.microsoft.com/office/drawing/2014/main" id="{4C54415F-69BA-4E22-A5B2-B33C55D748D7}"/>
              </a:ext>
            </a:extLst>
          </p:cNvPr>
          <p:cNvSpPr/>
          <p:nvPr/>
        </p:nvSpPr>
        <p:spPr>
          <a:xfrm>
            <a:off x="838200" y="1306333"/>
            <a:ext cx="9083040" cy="1477328"/>
          </a:xfrm>
          <a:prstGeom prst="rect">
            <a:avLst/>
          </a:prstGeom>
        </p:spPr>
        <p:txBody>
          <a:bodyPr wrap="square">
            <a:spAutoFit/>
          </a:bodyPr>
          <a:lstStyle/>
          <a:p>
            <a:pPr marL="285750" indent="-285750">
              <a:buFont typeface="Arial" panose="020B0604020202020204" pitchFamily="34" charset="0"/>
              <a:buChar char="•"/>
            </a:pPr>
            <a:r>
              <a:rPr lang="ru-RU" b="0" i="0" dirty="0">
                <a:solidFill>
                  <a:srgbClr val="000000"/>
                </a:solidFill>
                <a:effectLst/>
                <a:latin typeface="Helvetica Neue"/>
              </a:rPr>
              <a:t>Но на самом деле эти свертки выполняются в 3D</a:t>
            </a:r>
          </a:p>
          <a:p>
            <a:pPr marL="285750" indent="-285750">
              <a:buFont typeface="Arial" panose="020B0604020202020204" pitchFamily="34" charset="0"/>
              <a:buChar char="•"/>
            </a:pPr>
            <a:r>
              <a:rPr lang="ru-RU" b="0" i="0" dirty="0">
                <a:solidFill>
                  <a:srgbClr val="000000"/>
                </a:solidFill>
                <a:effectLst/>
                <a:latin typeface="Helvetica Neue"/>
              </a:rPr>
              <a:t>На самом деле изображение представляется в виде трехмерной матрицы с размерами высоты, ширины и глубины, где глубина соответствует цветным каналам (RGB)</a:t>
            </a:r>
          </a:p>
          <a:p>
            <a:pPr marL="285750" indent="-285750">
              <a:buFont typeface="Arial" panose="020B0604020202020204" pitchFamily="34" charset="0"/>
              <a:buChar char="•"/>
            </a:pPr>
            <a:r>
              <a:rPr lang="ru-RU" dirty="0">
                <a:solidFill>
                  <a:srgbClr val="000000"/>
                </a:solidFill>
                <a:latin typeface="Helvetica Neue"/>
              </a:rPr>
              <a:t>Поэтому фильтра тоже 3</a:t>
            </a:r>
            <a:r>
              <a:rPr lang="en-US" dirty="0">
                <a:solidFill>
                  <a:srgbClr val="000000"/>
                </a:solidFill>
                <a:latin typeface="Helvetica Neue"/>
              </a:rPr>
              <a:t>D</a:t>
            </a:r>
            <a:endParaRPr lang="ru-RU" dirty="0"/>
          </a:p>
        </p:txBody>
      </p:sp>
    </p:spTree>
    <p:extLst>
      <p:ext uri="{BB962C8B-B14F-4D97-AF65-F5344CB8AC3E}">
        <p14:creationId xmlns:p14="http://schemas.microsoft.com/office/powerpoint/2010/main" val="4008262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9EA0-A56B-4648-A838-13AB23712FD5}"/>
              </a:ext>
            </a:extLst>
          </p:cNvPr>
          <p:cNvSpPr>
            <a:spLocks noGrp="1"/>
          </p:cNvSpPr>
          <p:nvPr>
            <p:ph type="title"/>
          </p:nvPr>
        </p:nvSpPr>
        <p:spPr/>
        <p:txBody>
          <a:bodyPr/>
          <a:lstStyle/>
          <a:p>
            <a:r>
              <a:rPr lang="ru-RU" dirty="0"/>
              <a:t>Операция свертки</a:t>
            </a:r>
          </a:p>
        </p:txBody>
      </p:sp>
      <p:pic>
        <p:nvPicPr>
          <p:cNvPr id="5" name="Content Placeholder 4">
            <a:extLst>
              <a:ext uri="{FF2B5EF4-FFF2-40B4-BE49-F238E27FC236}">
                <a16:creationId xmlns:a16="http://schemas.microsoft.com/office/drawing/2014/main" id="{7097190C-8CA1-42F3-8132-41427EF7F5D3}"/>
              </a:ext>
            </a:extLst>
          </p:cNvPr>
          <p:cNvPicPr>
            <a:picLocks noGrp="1" noChangeAspect="1"/>
          </p:cNvPicPr>
          <p:nvPr>
            <p:ph idx="1"/>
          </p:nvPr>
        </p:nvPicPr>
        <p:blipFill>
          <a:blip r:embed="rId2"/>
          <a:stretch>
            <a:fillRect/>
          </a:stretch>
        </p:blipFill>
        <p:spPr>
          <a:xfrm>
            <a:off x="2094747" y="2594652"/>
            <a:ext cx="7577573" cy="4058451"/>
          </a:xfrm>
        </p:spPr>
      </p:pic>
      <p:sp>
        <p:nvSpPr>
          <p:cNvPr id="6" name="Rectangle 5">
            <a:extLst>
              <a:ext uri="{FF2B5EF4-FFF2-40B4-BE49-F238E27FC236}">
                <a16:creationId xmlns:a16="http://schemas.microsoft.com/office/drawing/2014/main" id="{994A848D-BE1F-43B7-9D9B-6AF137781368}"/>
              </a:ext>
            </a:extLst>
          </p:cNvPr>
          <p:cNvSpPr/>
          <p:nvPr/>
        </p:nvSpPr>
        <p:spPr>
          <a:xfrm>
            <a:off x="838200" y="1477556"/>
            <a:ext cx="10988040" cy="923330"/>
          </a:xfrm>
          <a:prstGeom prst="rect">
            <a:avLst/>
          </a:prstGeom>
        </p:spPr>
        <p:txBody>
          <a:bodyPr wrap="square">
            <a:spAutoFit/>
          </a:bodyPr>
          <a:lstStyle/>
          <a:p>
            <a:pPr marL="285750" indent="-285750">
              <a:buFont typeface="Arial" panose="020B0604020202020204" pitchFamily="34" charset="0"/>
              <a:buChar char="•"/>
            </a:pPr>
            <a:r>
              <a:rPr lang="ru-RU" b="0" i="0" dirty="0">
                <a:solidFill>
                  <a:srgbClr val="000000"/>
                </a:solidFill>
                <a:effectLst/>
                <a:latin typeface="Helvetica Neue"/>
              </a:rPr>
              <a:t>Ниже мы можем видеть, как две карты объектов сложены вдоль измерения глубины</a:t>
            </a:r>
            <a:endParaRPr lang="en-US" b="0" i="0" dirty="0">
              <a:solidFill>
                <a:srgbClr val="000000"/>
              </a:solidFill>
              <a:effectLst/>
              <a:latin typeface="Helvetica Neue"/>
            </a:endParaRPr>
          </a:p>
          <a:p>
            <a:pPr marL="285750" indent="-285750">
              <a:buFont typeface="Arial" panose="020B0604020202020204" pitchFamily="34" charset="0"/>
              <a:buChar char="•"/>
            </a:pPr>
            <a:r>
              <a:rPr lang="ru-RU" b="0" i="0" dirty="0">
                <a:solidFill>
                  <a:srgbClr val="000000"/>
                </a:solidFill>
                <a:effectLst/>
                <a:latin typeface="Helvetica Neue"/>
              </a:rPr>
              <a:t>Операция свертки для каждого фильтра выполняется независимо, и результирующие карты признаков не пересекаются</a:t>
            </a:r>
            <a:endParaRPr lang="ru-RU" dirty="0"/>
          </a:p>
        </p:txBody>
      </p:sp>
    </p:spTree>
    <p:extLst>
      <p:ext uri="{BB962C8B-B14F-4D97-AF65-F5344CB8AC3E}">
        <p14:creationId xmlns:p14="http://schemas.microsoft.com/office/powerpoint/2010/main" val="2461370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150A-3178-4EA1-BC89-770FAFBDB0B1}"/>
              </a:ext>
            </a:extLst>
          </p:cNvPr>
          <p:cNvSpPr>
            <a:spLocks noGrp="1"/>
          </p:cNvSpPr>
          <p:nvPr>
            <p:ph type="title"/>
          </p:nvPr>
        </p:nvSpPr>
        <p:spPr/>
        <p:txBody>
          <a:bodyPr/>
          <a:lstStyle/>
          <a:p>
            <a:r>
              <a:rPr lang="ru-RU" dirty="0"/>
              <a:t>Нелинейность </a:t>
            </a:r>
          </a:p>
        </p:txBody>
      </p:sp>
      <p:sp>
        <p:nvSpPr>
          <p:cNvPr id="3" name="Content Placeholder 2">
            <a:extLst>
              <a:ext uri="{FF2B5EF4-FFF2-40B4-BE49-F238E27FC236}">
                <a16:creationId xmlns:a16="http://schemas.microsoft.com/office/drawing/2014/main" id="{042E67AA-D539-40C8-8F7C-1F777DFB54AC}"/>
              </a:ext>
            </a:extLst>
          </p:cNvPr>
          <p:cNvSpPr>
            <a:spLocks noGrp="1"/>
          </p:cNvSpPr>
          <p:nvPr>
            <p:ph idx="1"/>
          </p:nvPr>
        </p:nvSpPr>
        <p:spPr>
          <a:xfrm>
            <a:off x="838199" y="1429385"/>
            <a:ext cx="10515600" cy="4351338"/>
          </a:xfrm>
        </p:spPr>
        <p:txBody>
          <a:bodyPr/>
          <a:lstStyle/>
          <a:p>
            <a:r>
              <a:rPr lang="ru-RU" dirty="0"/>
              <a:t>Для того чтобы любой вид нейронной сети был эффективным, он должен содержать нелинейность</a:t>
            </a:r>
          </a:p>
        </p:txBody>
      </p:sp>
      <p:pic>
        <p:nvPicPr>
          <p:cNvPr id="4" name="Picture 3">
            <a:extLst>
              <a:ext uri="{FF2B5EF4-FFF2-40B4-BE49-F238E27FC236}">
                <a16:creationId xmlns:a16="http://schemas.microsoft.com/office/drawing/2014/main" id="{F6B07669-2536-4A52-ACFB-59766E5FCADF}"/>
              </a:ext>
            </a:extLst>
          </p:cNvPr>
          <p:cNvPicPr>
            <a:picLocks noChangeAspect="1"/>
          </p:cNvPicPr>
          <p:nvPr/>
        </p:nvPicPr>
        <p:blipFill>
          <a:blip r:embed="rId2"/>
          <a:stretch>
            <a:fillRect/>
          </a:stretch>
        </p:blipFill>
        <p:spPr>
          <a:xfrm>
            <a:off x="1975354" y="2483707"/>
            <a:ext cx="8241290" cy="4141248"/>
          </a:xfrm>
          <a:prstGeom prst="rect">
            <a:avLst/>
          </a:prstGeom>
        </p:spPr>
      </p:pic>
      <p:sp>
        <p:nvSpPr>
          <p:cNvPr id="5" name="TextBox 4">
            <a:extLst>
              <a:ext uri="{FF2B5EF4-FFF2-40B4-BE49-F238E27FC236}">
                <a16:creationId xmlns:a16="http://schemas.microsoft.com/office/drawing/2014/main" id="{6182B155-AC9B-4263-A11E-B978D135273D}"/>
              </a:ext>
            </a:extLst>
          </p:cNvPr>
          <p:cNvSpPr txBox="1"/>
          <p:nvPr/>
        </p:nvSpPr>
        <p:spPr>
          <a:xfrm>
            <a:off x="7294880" y="2483707"/>
            <a:ext cx="1888466" cy="430887"/>
          </a:xfrm>
          <a:prstGeom prst="rect">
            <a:avLst/>
          </a:prstGeom>
          <a:noFill/>
        </p:spPr>
        <p:txBody>
          <a:bodyPr wrap="none" rtlCol="0">
            <a:spAutoFit/>
          </a:bodyPr>
          <a:lstStyle/>
          <a:p>
            <a:r>
              <a:rPr lang="ru-RU" sz="2200" b="1" dirty="0">
                <a:solidFill>
                  <a:srgbClr val="C00000"/>
                </a:solidFill>
              </a:rPr>
              <a:t>Почему </a:t>
            </a:r>
            <a:r>
              <a:rPr lang="en-US" sz="2200" b="1" dirty="0">
                <a:solidFill>
                  <a:srgbClr val="C00000"/>
                </a:solidFill>
              </a:rPr>
              <a:t>ReLu?</a:t>
            </a:r>
            <a:endParaRPr lang="ru-RU" sz="2200" b="1" dirty="0">
              <a:solidFill>
                <a:srgbClr val="C00000"/>
              </a:solidFill>
            </a:endParaRPr>
          </a:p>
        </p:txBody>
      </p:sp>
    </p:spTree>
    <p:extLst>
      <p:ext uri="{BB962C8B-B14F-4D97-AF65-F5344CB8AC3E}">
        <p14:creationId xmlns:p14="http://schemas.microsoft.com/office/powerpoint/2010/main" val="1375735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3A97-5A59-4D21-B0FC-FDA2BB777881}"/>
              </a:ext>
            </a:extLst>
          </p:cNvPr>
          <p:cNvSpPr>
            <a:spLocks noGrp="1"/>
          </p:cNvSpPr>
          <p:nvPr>
            <p:ph type="title"/>
          </p:nvPr>
        </p:nvSpPr>
        <p:spPr/>
        <p:txBody>
          <a:bodyPr/>
          <a:lstStyle/>
          <a:p>
            <a:r>
              <a:rPr lang="en-US"/>
              <a:t>Stride </a:t>
            </a:r>
            <a:r>
              <a:rPr lang="ru-RU"/>
              <a:t>и </a:t>
            </a:r>
            <a:r>
              <a:rPr lang="en-US"/>
              <a:t>Padding (</a:t>
            </a:r>
            <a:r>
              <a:rPr lang="ru-RU"/>
              <a:t>смещение и отступы)</a:t>
            </a:r>
            <a:endParaRPr lang="ru-RU" dirty="0"/>
          </a:p>
        </p:txBody>
      </p:sp>
      <p:pic>
        <p:nvPicPr>
          <p:cNvPr id="5" name="Content Placeholder 4">
            <a:extLst>
              <a:ext uri="{FF2B5EF4-FFF2-40B4-BE49-F238E27FC236}">
                <a16:creationId xmlns:a16="http://schemas.microsoft.com/office/drawing/2014/main" id="{38E07C1E-2547-4468-A21D-1D999F8DF2EA}"/>
              </a:ext>
            </a:extLst>
          </p:cNvPr>
          <p:cNvPicPr>
            <a:picLocks noGrp="1" noChangeAspect="1"/>
          </p:cNvPicPr>
          <p:nvPr>
            <p:ph idx="1"/>
          </p:nvPr>
        </p:nvPicPr>
        <p:blipFill>
          <a:blip r:embed="rId3"/>
          <a:stretch>
            <a:fillRect/>
          </a:stretch>
        </p:blipFill>
        <p:spPr>
          <a:xfrm>
            <a:off x="192392" y="3073941"/>
            <a:ext cx="5568743" cy="3256657"/>
          </a:xfrm>
        </p:spPr>
      </p:pic>
      <p:sp>
        <p:nvSpPr>
          <p:cNvPr id="6" name="Rectangle 5">
            <a:extLst>
              <a:ext uri="{FF2B5EF4-FFF2-40B4-BE49-F238E27FC236}">
                <a16:creationId xmlns:a16="http://schemas.microsoft.com/office/drawing/2014/main" id="{3821B08C-E0F9-46D7-932D-7964D7FC53C0}"/>
              </a:ext>
            </a:extLst>
          </p:cNvPr>
          <p:cNvSpPr/>
          <p:nvPr/>
        </p:nvSpPr>
        <p:spPr>
          <a:xfrm>
            <a:off x="838200" y="1392535"/>
            <a:ext cx="8844280" cy="1200329"/>
          </a:xfrm>
          <a:prstGeom prst="rect">
            <a:avLst/>
          </a:prstGeom>
        </p:spPr>
        <p:txBody>
          <a:bodyPr wrap="square">
            <a:spAutoFit/>
          </a:bodyPr>
          <a:lstStyle/>
          <a:p>
            <a:pPr marL="285750" indent="-285750">
              <a:buFont typeface="Arial" panose="020B0604020202020204" pitchFamily="34" charset="0"/>
              <a:buChar char="•"/>
            </a:pPr>
            <a:r>
              <a:rPr lang="ru-RU" b="0" i="0" dirty="0" err="1">
                <a:solidFill>
                  <a:srgbClr val="000000"/>
                </a:solidFill>
                <a:effectLst/>
                <a:latin typeface="Arial" panose="020B0604020202020204" pitchFamily="34" charset="0"/>
                <a:cs typeface="Arial" panose="020B0604020202020204" pitchFamily="34" charset="0"/>
              </a:rPr>
              <a:t>Stride</a:t>
            </a:r>
            <a:r>
              <a:rPr lang="ru-RU" b="0" i="0" dirty="0">
                <a:solidFill>
                  <a:srgbClr val="000000"/>
                </a:solidFill>
                <a:effectLst/>
                <a:latin typeface="Arial" panose="020B0604020202020204" pitchFamily="34" charset="0"/>
                <a:cs typeface="Arial" panose="020B0604020202020204" pitchFamily="34" charset="0"/>
              </a:rPr>
              <a:t> указывает, насколько мы перемещаем фильтр свертки на каждом шаге. По умолчанию значение равно 1</a:t>
            </a:r>
            <a:endParaRPr lang="en-US" b="0" i="0"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ru-RU" dirty="0">
                <a:solidFill>
                  <a:srgbClr val="000000"/>
                </a:solidFill>
                <a:latin typeface="Arial" panose="020B0604020202020204" pitchFamily="34" charset="0"/>
                <a:cs typeface="Arial" panose="020B0604020202020204" pitchFamily="34" charset="0"/>
              </a:rPr>
              <a:t>Уменьшение перекрытия рецептивных полей</a:t>
            </a:r>
          </a:p>
          <a:p>
            <a:pPr marL="285750" indent="-285750">
              <a:buFont typeface="Arial" panose="020B0604020202020204" pitchFamily="34" charset="0"/>
              <a:buChar char="•"/>
            </a:pPr>
            <a:r>
              <a:rPr lang="ru-RU" dirty="0">
                <a:solidFill>
                  <a:srgbClr val="000000"/>
                </a:solidFill>
                <a:latin typeface="Arial" panose="020B0604020202020204" pitchFamily="34" charset="0"/>
                <a:cs typeface="Arial" panose="020B0604020202020204" pitchFamily="34" charset="0"/>
              </a:rPr>
              <a:t>Уменьшение размерности карт признаков</a:t>
            </a:r>
            <a:endParaRPr lang="ru-RU"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9592748-98BA-4C51-9AF2-EE55E75AB9BA}"/>
              </a:ext>
            </a:extLst>
          </p:cNvPr>
          <p:cNvPicPr>
            <a:picLocks noChangeAspect="1"/>
          </p:cNvPicPr>
          <p:nvPr/>
        </p:nvPicPr>
        <p:blipFill>
          <a:blip r:embed="rId4"/>
          <a:stretch>
            <a:fillRect/>
          </a:stretch>
        </p:blipFill>
        <p:spPr>
          <a:xfrm>
            <a:off x="6096000" y="2928114"/>
            <a:ext cx="5519034" cy="3544123"/>
          </a:xfrm>
          <a:prstGeom prst="rect">
            <a:avLst/>
          </a:prstGeom>
        </p:spPr>
      </p:pic>
    </p:spTree>
    <p:extLst>
      <p:ext uri="{BB962C8B-B14F-4D97-AF65-F5344CB8AC3E}">
        <p14:creationId xmlns:p14="http://schemas.microsoft.com/office/powerpoint/2010/main" val="3995843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F0FC8-DB1D-487A-A776-DC8F68D29E20}"/>
              </a:ext>
            </a:extLst>
          </p:cNvPr>
          <p:cNvSpPr>
            <a:spLocks noGrp="1"/>
          </p:cNvSpPr>
          <p:nvPr>
            <p:ph type="title"/>
          </p:nvPr>
        </p:nvSpPr>
        <p:spPr/>
        <p:txBody>
          <a:bodyPr/>
          <a:lstStyle/>
          <a:p>
            <a:r>
              <a:rPr lang="en-US" dirty="0"/>
              <a:t>Padding (</a:t>
            </a:r>
            <a:r>
              <a:rPr lang="ru-RU" dirty="0"/>
              <a:t>отступы)</a:t>
            </a:r>
            <a:r>
              <a:rPr lang="en-US" dirty="0"/>
              <a:t> </a:t>
            </a:r>
            <a:endParaRPr lang="ru-RU" dirty="0"/>
          </a:p>
        </p:txBody>
      </p:sp>
      <p:sp>
        <p:nvSpPr>
          <p:cNvPr id="4" name="TextBox 3">
            <a:extLst>
              <a:ext uri="{FF2B5EF4-FFF2-40B4-BE49-F238E27FC236}">
                <a16:creationId xmlns:a16="http://schemas.microsoft.com/office/drawing/2014/main" id="{C114E227-517B-4034-A50F-FB39FA99BCD0}"/>
              </a:ext>
            </a:extLst>
          </p:cNvPr>
          <p:cNvSpPr txBox="1"/>
          <p:nvPr/>
        </p:nvSpPr>
        <p:spPr>
          <a:xfrm>
            <a:off x="838201" y="1412240"/>
            <a:ext cx="10652760" cy="1200329"/>
          </a:xfrm>
          <a:prstGeom prst="rect">
            <a:avLst/>
          </a:prstGeom>
          <a:noFill/>
        </p:spPr>
        <p:txBody>
          <a:bodyPr wrap="square" rtlCol="0">
            <a:spAutoFit/>
          </a:bodyPr>
          <a:lstStyle/>
          <a:p>
            <a:r>
              <a:rPr lang="ru-RU" dirty="0">
                <a:latin typeface="Arial" panose="020B0604020202020204" pitchFamily="34" charset="0"/>
                <a:cs typeface="Arial" panose="020B0604020202020204" pitchFamily="34" charset="0"/>
              </a:rPr>
              <a:t>Две проблемы</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ru-RU" dirty="0">
                <a:latin typeface="Arial" panose="020B0604020202020204" pitchFamily="34" charset="0"/>
                <a:cs typeface="Arial" panose="020B0604020202020204" pitchFamily="34" charset="0"/>
              </a:rPr>
              <a:t>Сокращение размерности карт признаков</a:t>
            </a:r>
          </a:p>
          <a:p>
            <a:pPr marL="285750" indent="-285750">
              <a:buFont typeface="Arial" panose="020B0604020202020204" pitchFamily="34" charset="0"/>
              <a:buChar char="•"/>
            </a:pPr>
            <a:r>
              <a:rPr lang="ru-RU" dirty="0">
                <a:latin typeface="Arial" panose="020B0604020202020204" pitchFamily="34" charset="0"/>
                <a:cs typeface="Arial" panose="020B0604020202020204" pitchFamily="34" charset="0"/>
              </a:rPr>
              <a:t>Потеря информации о краях изображениях (учитываются гораздо меньше раз, чем центральные пиксели)</a:t>
            </a:r>
          </a:p>
        </p:txBody>
      </p:sp>
      <p:pic>
        <p:nvPicPr>
          <p:cNvPr id="5126" name="Picture 6" descr="https://cdn-images-1.medium.com/max/1320/1*noYcUAa_P8nRilg3Lt_nuA.png">
            <a:extLst>
              <a:ext uri="{FF2B5EF4-FFF2-40B4-BE49-F238E27FC236}">
                <a16:creationId xmlns:a16="http://schemas.microsoft.com/office/drawing/2014/main" id="{10CA46C3-9F62-4320-B84B-E94A995F1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2624956"/>
            <a:ext cx="7713346" cy="34049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4512984-ED88-4992-BB1D-7BEAECFFCFBC}"/>
              </a:ext>
            </a:extLst>
          </p:cNvPr>
          <p:cNvSpPr/>
          <p:nvPr/>
        </p:nvSpPr>
        <p:spPr>
          <a:xfrm>
            <a:off x="2296160" y="6042333"/>
            <a:ext cx="7040880" cy="646331"/>
          </a:xfrm>
          <a:prstGeom prst="rect">
            <a:avLst/>
          </a:prstGeom>
        </p:spPr>
        <p:txBody>
          <a:bodyPr wrap="square">
            <a:spAutoFit/>
          </a:bodyPr>
          <a:lstStyle/>
          <a:p>
            <a:r>
              <a:rPr lang="en-US" b="1" i="0" dirty="0">
                <a:solidFill>
                  <a:srgbClr val="000000"/>
                </a:solidFill>
                <a:effectLst/>
                <a:latin typeface="Helvetica Neue"/>
              </a:rPr>
              <a:t>Keras</a:t>
            </a:r>
            <a:r>
              <a:rPr lang="en-US" b="1" dirty="0">
                <a:solidFill>
                  <a:srgbClr val="000000"/>
                </a:solidFill>
                <a:latin typeface="Helvetica Neue"/>
              </a:rPr>
              <a:t>: </a:t>
            </a:r>
            <a:r>
              <a:rPr lang="ru-RU" b="1" i="0" dirty="0" err="1">
                <a:solidFill>
                  <a:srgbClr val="000000"/>
                </a:solidFill>
                <a:effectLst/>
                <a:latin typeface="Helvetica Neue"/>
              </a:rPr>
              <a:t>Paddig</a:t>
            </a:r>
            <a:r>
              <a:rPr lang="ru-RU" b="1" i="0" dirty="0">
                <a:solidFill>
                  <a:srgbClr val="000000"/>
                </a:solidFill>
                <a:effectLst/>
                <a:latin typeface="Helvetica Neue"/>
              </a:rPr>
              <a:t>='</a:t>
            </a:r>
            <a:r>
              <a:rPr lang="ru-RU" b="1" i="0" dirty="0" err="1">
                <a:solidFill>
                  <a:srgbClr val="000000"/>
                </a:solidFill>
                <a:effectLst/>
                <a:latin typeface="Helvetica Neue"/>
              </a:rPr>
              <a:t>same</a:t>
            </a:r>
            <a:r>
              <a:rPr lang="ru-RU" b="1" i="0" dirty="0">
                <a:solidFill>
                  <a:srgbClr val="000000"/>
                </a:solidFill>
                <a:effectLst/>
                <a:latin typeface="Helvetica Neue"/>
              </a:rPr>
              <a:t>'</a:t>
            </a:r>
            <a:r>
              <a:rPr lang="ru-RU" b="0" i="0" dirty="0">
                <a:solidFill>
                  <a:srgbClr val="000000"/>
                </a:solidFill>
                <a:effectLst/>
                <a:latin typeface="Helvetica Neue"/>
              </a:rPr>
              <a:t> означает, что мы дополняем числами по краю, а </a:t>
            </a:r>
            <a:r>
              <a:rPr lang="ru-RU" b="1" i="0" dirty="0" err="1">
                <a:solidFill>
                  <a:srgbClr val="000000"/>
                </a:solidFill>
                <a:effectLst/>
                <a:latin typeface="Helvetica Neue"/>
              </a:rPr>
              <a:t>Padding</a:t>
            </a:r>
            <a:r>
              <a:rPr lang="ru-RU" b="1" i="0" dirty="0">
                <a:solidFill>
                  <a:srgbClr val="000000"/>
                </a:solidFill>
                <a:effectLst/>
                <a:latin typeface="Helvetica Neue"/>
              </a:rPr>
              <a:t>='</a:t>
            </a:r>
            <a:r>
              <a:rPr lang="ru-RU" b="1" i="0" dirty="0" err="1">
                <a:solidFill>
                  <a:srgbClr val="000000"/>
                </a:solidFill>
                <a:effectLst/>
                <a:latin typeface="Helvetica Neue"/>
              </a:rPr>
              <a:t>valid</a:t>
            </a:r>
            <a:r>
              <a:rPr lang="ru-RU" b="1" i="0" dirty="0">
                <a:solidFill>
                  <a:srgbClr val="000000"/>
                </a:solidFill>
                <a:effectLst/>
                <a:latin typeface="Helvetica Neue"/>
              </a:rPr>
              <a:t>’</a:t>
            </a:r>
            <a:r>
              <a:rPr lang="en-US" b="1" i="0" dirty="0">
                <a:solidFill>
                  <a:srgbClr val="000000"/>
                </a:solidFill>
                <a:effectLst/>
                <a:latin typeface="Helvetica Neue"/>
              </a:rPr>
              <a:t> </a:t>
            </a:r>
            <a:r>
              <a:rPr lang="ru-RU" b="0" i="0" dirty="0">
                <a:solidFill>
                  <a:srgbClr val="000000"/>
                </a:solidFill>
                <a:effectLst/>
                <a:latin typeface="Helvetica Neue"/>
              </a:rPr>
              <a:t>означает, что отступа нет </a:t>
            </a:r>
            <a:endParaRPr lang="ru-RU" dirty="0"/>
          </a:p>
        </p:txBody>
      </p:sp>
    </p:spTree>
    <p:extLst>
      <p:ext uri="{BB962C8B-B14F-4D97-AF65-F5344CB8AC3E}">
        <p14:creationId xmlns:p14="http://schemas.microsoft.com/office/powerpoint/2010/main" val="4232963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02CF-C58C-471F-AD89-87E82FA0E285}"/>
              </a:ext>
            </a:extLst>
          </p:cNvPr>
          <p:cNvSpPr>
            <a:spLocks noGrp="1"/>
          </p:cNvSpPr>
          <p:nvPr>
            <p:ph type="title"/>
          </p:nvPr>
        </p:nvSpPr>
        <p:spPr/>
        <p:txBody>
          <a:bodyPr/>
          <a:lstStyle/>
          <a:p>
            <a:r>
              <a:rPr lang="ru-RU" dirty="0"/>
              <a:t>Первые слои</a:t>
            </a:r>
          </a:p>
        </p:txBody>
      </p:sp>
      <p:pic>
        <p:nvPicPr>
          <p:cNvPr id="4" name="Content Placeholder 3">
            <a:extLst>
              <a:ext uri="{FF2B5EF4-FFF2-40B4-BE49-F238E27FC236}">
                <a16:creationId xmlns:a16="http://schemas.microsoft.com/office/drawing/2014/main" id="{43735D66-7175-4EB1-AE95-25EC5A983C33}"/>
              </a:ext>
            </a:extLst>
          </p:cNvPr>
          <p:cNvPicPr>
            <a:picLocks noGrp="1" noChangeAspect="1"/>
          </p:cNvPicPr>
          <p:nvPr>
            <p:ph idx="1"/>
          </p:nvPr>
        </p:nvPicPr>
        <p:blipFill>
          <a:blip r:embed="rId2"/>
          <a:stretch>
            <a:fillRect/>
          </a:stretch>
        </p:blipFill>
        <p:spPr>
          <a:xfrm>
            <a:off x="1087272" y="1690688"/>
            <a:ext cx="9858905" cy="4521835"/>
          </a:xfrm>
          <a:prstGeom prst="rect">
            <a:avLst/>
          </a:prstGeom>
        </p:spPr>
      </p:pic>
      <p:cxnSp>
        <p:nvCxnSpPr>
          <p:cNvPr id="8" name="Straight Arrow Connector 7">
            <a:extLst>
              <a:ext uri="{FF2B5EF4-FFF2-40B4-BE49-F238E27FC236}">
                <a16:creationId xmlns:a16="http://schemas.microsoft.com/office/drawing/2014/main" id="{01E872CC-D4E4-4856-A992-206358195010}"/>
              </a:ext>
            </a:extLst>
          </p:cNvPr>
          <p:cNvCxnSpPr/>
          <p:nvPr/>
        </p:nvCxnSpPr>
        <p:spPr>
          <a:xfrm flipV="1">
            <a:off x="2669968" y="4149408"/>
            <a:ext cx="863600" cy="558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9CBD1BA-70B3-426B-A706-1C978E2EB070}"/>
              </a:ext>
            </a:extLst>
          </p:cNvPr>
          <p:cNvSpPr txBox="1"/>
          <p:nvPr/>
        </p:nvSpPr>
        <p:spPr>
          <a:xfrm>
            <a:off x="838200" y="4708208"/>
            <a:ext cx="2263568" cy="369332"/>
          </a:xfrm>
          <a:prstGeom prst="rect">
            <a:avLst/>
          </a:prstGeom>
          <a:noFill/>
        </p:spPr>
        <p:txBody>
          <a:bodyPr wrap="none" rtlCol="0">
            <a:spAutoFit/>
          </a:bodyPr>
          <a:lstStyle/>
          <a:p>
            <a:r>
              <a:rPr lang="ru-RU" dirty="0"/>
              <a:t>Вертикальные линии</a:t>
            </a:r>
          </a:p>
        </p:txBody>
      </p:sp>
      <p:cxnSp>
        <p:nvCxnSpPr>
          <p:cNvPr id="10" name="Straight Arrow Connector 9">
            <a:extLst>
              <a:ext uri="{FF2B5EF4-FFF2-40B4-BE49-F238E27FC236}">
                <a16:creationId xmlns:a16="http://schemas.microsoft.com/office/drawing/2014/main" id="{C6AFE90A-2CC0-46B3-BF2E-1C58439260E2}"/>
              </a:ext>
            </a:extLst>
          </p:cNvPr>
          <p:cNvCxnSpPr>
            <a:cxnSpLocks/>
          </p:cNvCxnSpPr>
          <p:nvPr/>
        </p:nvCxnSpPr>
        <p:spPr>
          <a:xfrm flipV="1">
            <a:off x="5535088" y="5077540"/>
            <a:ext cx="1112520" cy="10632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60D7154-0902-41AB-A8F8-ECCC8B99EDF1}"/>
              </a:ext>
            </a:extLst>
          </p:cNvPr>
          <p:cNvSpPr txBox="1"/>
          <p:nvPr/>
        </p:nvSpPr>
        <p:spPr>
          <a:xfrm>
            <a:off x="4864176" y="6027857"/>
            <a:ext cx="640432" cy="369332"/>
          </a:xfrm>
          <a:prstGeom prst="rect">
            <a:avLst/>
          </a:prstGeom>
          <a:noFill/>
        </p:spPr>
        <p:txBody>
          <a:bodyPr wrap="none" rtlCol="0">
            <a:spAutoFit/>
          </a:bodyPr>
          <a:lstStyle/>
          <a:p>
            <a:r>
              <a:rPr lang="ru-RU" dirty="0"/>
              <a:t>Углы</a:t>
            </a:r>
          </a:p>
        </p:txBody>
      </p:sp>
    </p:spTree>
    <p:extLst>
      <p:ext uri="{BB962C8B-B14F-4D97-AF65-F5344CB8AC3E}">
        <p14:creationId xmlns:p14="http://schemas.microsoft.com/office/powerpoint/2010/main" val="2114753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02CF-C58C-471F-AD89-87E82FA0E285}"/>
              </a:ext>
            </a:extLst>
          </p:cNvPr>
          <p:cNvSpPr>
            <a:spLocks noGrp="1"/>
          </p:cNvSpPr>
          <p:nvPr>
            <p:ph type="title"/>
          </p:nvPr>
        </p:nvSpPr>
        <p:spPr/>
        <p:txBody>
          <a:bodyPr/>
          <a:lstStyle/>
          <a:p>
            <a:r>
              <a:rPr lang="ru-RU" dirty="0"/>
              <a:t>Последние слои</a:t>
            </a:r>
          </a:p>
        </p:txBody>
      </p:sp>
      <p:pic>
        <p:nvPicPr>
          <p:cNvPr id="7" name="Content Placeholder 6">
            <a:extLst>
              <a:ext uri="{FF2B5EF4-FFF2-40B4-BE49-F238E27FC236}">
                <a16:creationId xmlns:a16="http://schemas.microsoft.com/office/drawing/2014/main" id="{4566B5A1-4D51-40B5-9999-647D278764BD}"/>
              </a:ext>
            </a:extLst>
          </p:cNvPr>
          <p:cNvPicPr>
            <a:picLocks noGrp="1" noChangeAspect="1"/>
          </p:cNvPicPr>
          <p:nvPr>
            <p:ph idx="1"/>
          </p:nvPr>
        </p:nvPicPr>
        <p:blipFill>
          <a:blip r:embed="rId2"/>
          <a:stretch>
            <a:fillRect/>
          </a:stretch>
        </p:blipFill>
        <p:spPr>
          <a:xfrm>
            <a:off x="2106316" y="1379312"/>
            <a:ext cx="7626964" cy="5478688"/>
          </a:xfrm>
        </p:spPr>
      </p:pic>
      <p:cxnSp>
        <p:nvCxnSpPr>
          <p:cNvPr id="13" name="Straight Arrow Connector 12">
            <a:extLst>
              <a:ext uri="{FF2B5EF4-FFF2-40B4-BE49-F238E27FC236}">
                <a16:creationId xmlns:a16="http://schemas.microsoft.com/office/drawing/2014/main" id="{0647B50D-C56A-4D1F-939B-7BFC6DC0CC25}"/>
              </a:ext>
            </a:extLst>
          </p:cNvPr>
          <p:cNvCxnSpPr/>
          <p:nvPr/>
        </p:nvCxnSpPr>
        <p:spPr>
          <a:xfrm flipV="1">
            <a:off x="1209040" y="3718560"/>
            <a:ext cx="1148080" cy="5791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69C5842-BB14-44FE-AC27-76B6C41E3F02}"/>
              </a:ext>
            </a:extLst>
          </p:cNvPr>
          <p:cNvSpPr txBox="1"/>
          <p:nvPr/>
        </p:nvSpPr>
        <p:spPr>
          <a:xfrm>
            <a:off x="785852" y="3749324"/>
            <a:ext cx="686406" cy="369332"/>
          </a:xfrm>
          <a:prstGeom prst="rect">
            <a:avLst/>
          </a:prstGeom>
          <a:noFill/>
        </p:spPr>
        <p:txBody>
          <a:bodyPr wrap="none" rtlCol="0">
            <a:spAutoFit/>
          </a:bodyPr>
          <a:lstStyle/>
          <a:p>
            <a:r>
              <a:rPr lang="ru-RU" dirty="0"/>
              <a:t>Лица</a:t>
            </a:r>
          </a:p>
        </p:txBody>
      </p:sp>
      <p:cxnSp>
        <p:nvCxnSpPr>
          <p:cNvPr id="15" name="Straight Arrow Connector 14">
            <a:extLst>
              <a:ext uri="{FF2B5EF4-FFF2-40B4-BE49-F238E27FC236}">
                <a16:creationId xmlns:a16="http://schemas.microsoft.com/office/drawing/2014/main" id="{31120ED4-E17C-4C45-9A36-1AE82A10F48E}"/>
              </a:ext>
            </a:extLst>
          </p:cNvPr>
          <p:cNvCxnSpPr/>
          <p:nvPr/>
        </p:nvCxnSpPr>
        <p:spPr>
          <a:xfrm flipV="1">
            <a:off x="5059680" y="6126480"/>
            <a:ext cx="1148080" cy="5791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BB9FD00-2BB9-44F6-A005-F83153DBBE75}"/>
              </a:ext>
            </a:extLst>
          </p:cNvPr>
          <p:cNvSpPr txBox="1"/>
          <p:nvPr/>
        </p:nvSpPr>
        <p:spPr>
          <a:xfrm>
            <a:off x="4393838" y="6577449"/>
            <a:ext cx="697627" cy="369332"/>
          </a:xfrm>
          <a:prstGeom prst="rect">
            <a:avLst/>
          </a:prstGeom>
          <a:noFill/>
        </p:spPr>
        <p:txBody>
          <a:bodyPr wrap="none" rtlCol="0">
            <a:spAutoFit/>
          </a:bodyPr>
          <a:lstStyle/>
          <a:p>
            <a:r>
              <a:rPr lang="ru-RU" dirty="0"/>
              <a:t>Глаза</a:t>
            </a:r>
          </a:p>
        </p:txBody>
      </p:sp>
    </p:spTree>
    <p:extLst>
      <p:ext uri="{BB962C8B-B14F-4D97-AF65-F5344CB8AC3E}">
        <p14:creationId xmlns:p14="http://schemas.microsoft.com/office/powerpoint/2010/main" val="333053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2266-4844-4312-AB8C-04891061DFE7}"/>
              </a:ext>
            </a:extLst>
          </p:cNvPr>
          <p:cNvSpPr>
            <a:spLocks noGrp="1"/>
          </p:cNvSpPr>
          <p:nvPr>
            <p:ph type="title"/>
          </p:nvPr>
        </p:nvSpPr>
        <p:spPr/>
        <p:txBody>
          <a:bodyPr/>
          <a:lstStyle/>
          <a:p>
            <a:r>
              <a:rPr lang="ru-RU" dirty="0"/>
              <a:t>Задача классификации</a:t>
            </a:r>
          </a:p>
        </p:txBody>
      </p:sp>
      <p:pic>
        <p:nvPicPr>
          <p:cNvPr id="7" name="Picture 6">
            <a:extLst>
              <a:ext uri="{FF2B5EF4-FFF2-40B4-BE49-F238E27FC236}">
                <a16:creationId xmlns:a16="http://schemas.microsoft.com/office/drawing/2014/main" id="{9A9B24D3-106E-417C-B889-6ABBB1ACFAAD}"/>
              </a:ext>
            </a:extLst>
          </p:cNvPr>
          <p:cNvPicPr>
            <a:picLocks noChangeAspect="1"/>
          </p:cNvPicPr>
          <p:nvPr/>
        </p:nvPicPr>
        <p:blipFill>
          <a:blip r:embed="rId2"/>
          <a:stretch>
            <a:fillRect/>
          </a:stretch>
        </p:blipFill>
        <p:spPr>
          <a:xfrm>
            <a:off x="1268412" y="2884805"/>
            <a:ext cx="9350375" cy="3740150"/>
          </a:xfrm>
          <a:prstGeom prst="rect">
            <a:avLst/>
          </a:prstGeom>
        </p:spPr>
      </p:pic>
      <p:pic>
        <p:nvPicPr>
          <p:cNvPr id="11" name="Picture 10">
            <a:extLst>
              <a:ext uri="{FF2B5EF4-FFF2-40B4-BE49-F238E27FC236}">
                <a16:creationId xmlns:a16="http://schemas.microsoft.com/office/drawing/2014/main" id="{17A8DB47-80DE-4EBA-94E0-BD1D1A5EAD0C}"/>
              </a:ext>
            </a:extLst>
          </p:cNvPr>
          <p:cNvPicPr>
            <a:picLocks noChangeAspect="1"/>
          </p:cNvPicPr>
          <p:nvPr/>
        </p:nvPicPr>
        <p:blipFill>
          <a:blip r:embed="rId3"/>
          <a:stretch>
            <a:fillRect/>
          </a:stretch>
        </p:blipFill>
        <p:spPr>
          <a:xfrm>
            <a:off x="1573213" y="1391919"/>
            <a:ext cx="2845611" cy="2583815"/>
          </a:xfrm>
          <a:prstGeom prst="rect">
            <a:avLst/>
          </a:prstGeom>
        </p:spPr>
      </p:pic>
      <p:sp>
        <p:nvSpPr>
          <p:cNvPr id="12" name="TextBox 11">
            <a:extLst>
              <a:ext uri="{FF2B5EF4-FFF2-40B4-BE49-F238E27FC236}">
                <a16:creationId xmlns:a16="http://schemas.microsoft.com/office/drawing/2014/main" id="{1D75478A-9EE5-45E5-8F3C-8AFB9C50926D}"/>
              </a:ext>
            </a:extLst>
          </p:cNvPr>
          <p:cNvSpPr txBox="1"/>
          <p:nvPr/>
        </p:nvSpPr>
        <p:spPr>
          <a:xfrm>
            <a:off x="4418824" y="1391521"/>
            <a:ext cx="6349430" cy="430887"/>
          </a:xfrm>
          <a:prstGeom prst="rect">
            <a:avLst/>
          </a:prstGeom>
          <a:noFill/>
        </p:spPr>
        <p:txBody>
          <a:bodyPr wrap="none" rtlCol="0">
            <a:spAutoFit/>
          </a:bodyPr>
          <a:lstStyle/>
          <a:p>
            <a:r>
              <a:rPr lang="ru-RU" sz="2200" dirty="0"/>
              <a:t>Отвечаем на вопрос</a:t>
            </a:r>
            <a:r>
              <a:rPr lang="en-US" sz="2200" dirty="0"/>
              <a:t>: </a:t>
            </a:r>
            <a:r>
              <a:rPr lang="ru-RU" sz="2200" dirty="0"/>
              <a:t>Что изображено на картинке</a:t>
            </a:r>
            <a:r>
              <a:rPr lang="en-US" sz="2200" dirty="0"/>
              <a:t>?</a:t>
            </a:r>
            <a:endParaRPr lang="ru-RU" sz="2200" dirty="0"/>
          </a:p>
        </p:txBody>
      </p:sp>
      <p:sp>
        <p:nvSpPr>
          <p:cNvPr id="13" name="Rectangle 12">
            <a:extLst>
              <a:ext uri="{FF2B5EF4-FFF2-40B4-BE49-F238E27FC236}">
                <a16:creationId xmlns:a16="http://schemas.microsoft.com/office/drawing/2014/main" id="{F0D6D933-4E07-4415-B8F0-9D4A7CFA9AC5}"/>
              </a:ext>
            </a:extLst>
          </p:cNvPr>
          <p:cNvSpPr/>
          <p:nvPr/>
        </p:nvSpPr>
        <p:spPr>
          <a:xfrm>
            <a:off x="4555430" y="2499160"/>
            <a:ext cx="2776337" cy="369332"/>
          </a:xfrm>
          <a:prstGeom prst="rect">
            <a:avLst/>
          </a:prstGeom>
        </p:spPr>
        <p:txBody>
          <a:bodyPr wrap="none">
            <a:spAutoFit/>
          </a:bodyPr>
          <a:lstStyle/>
          <a:p>
            <a:r>
              <a:rPr lang="en-US" dirty="0">
                <a:hlinkClick r:id="rId4"/>
              </a:rPr>
              <a:t>http://www.image-net.org/</a:t>
            </a:r>
            <a:endParaRPr lang="ru-RU" dirty="0"/>
          </a:p>
        </p:txBody>
      </p:sp>
      <p:sp>
        <p:nvSpPr>
          <p:cNvPr id="8" name="TextBox 7">
            <a:extLst>
              <a:ext uri="{FF2B5EF4-FFF2-40B4-BE49-F238E27FC236}">
                <a16:creationId xmlns:a16="http://schemas.microsoft.com/office/drawing/2014/main" id="{E364CC1C-3E21-439E-B67E-9372C53E91DD}"/>
              </a:ext>
            </a:extLst>
          </p:cNvPr>
          <p:cNvSpPr txBox="1"/>
          <p:nvPr/>
        </p:nvSpPr>
        <p:spPr>
          <a:xfrm>
            <a:off x="4555430" y="2168940"/>
            <a:ext cx="5048883" cy="369332"/>
          </a:xfrm>
          <a:prstGeom prst="rect">
            <a:avLst/>
          </a:prstGeom>
          <a:noFill/>
        </p:spPr>
        <p:txBody>
          <a:bodyPr wrap="none" rtlCol="0">
            <a:spAutoFit/>
          </a:bodyPr>
          <a:lstStyle/>
          <a:p>
            <a:r>
              <a:rPr lang="ru-RU" dirty="0"/>
              <a:t>Самое большое соревнование по классификации</a:t>
            </a:r>
          </a:p>
        </p:txBody>
      </p:sp>
    </p:spTree>
    <p:extLst>
      <p:ext uri="{BB962C8B-B14F-4D97-AF65-F5344CB8AC3E}">
        <p14:creationId xmlns:p14="http://schemas.microsoft.com/office/powerpoint/2010/main" val="215376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2066-E4F2-44FA-87A3-1C617C7BA7CF}"/>
              </a:ext>
            </a:extLst>
          </p:cNvPr>
          <p:cNvSpPr>
            <a:spLocks noGrp="1"/>
          </p:cNvSpPr>
          <p:nvPr>
            <p:ph type="title"/>
          </p:nvPr>
        </p:nvSpPr>
        <p:spPr/>
        <p:txBody>
          <a:bodyPr/>
          <a:lstStyle/>
          <a:p>
            <a:r>
              <a:rPr lang="ru-RU" dirty="0"/>
              <a:t>Пулинг (</a:t>
            </a:r>
            <a:r>
              <a:rPr lang="ru-RU" dirty="0" err="1"/>
              <a:t>субдискретизация</a:t>
            </a:r>
            <a:r>
              <a:rPr lang="ru-RU" dirty="0"/>
              <a:t>)</a:t>
            </a:r>
          </a:p>
        </p:txBody>
      </p:sp>
      <p:pic>
        <p:nvPicPr>
          <p:cNvPr id="5" name="Content Placeholder 4">
            <a:extLst>
              <a:ext uri="{FF2B5EF4-FFF2-40B4-BE49-F238E27FC236}">
                <a16:creationId xmlns:a16="http://schemas.microsoft.com/office/drawing/2014/main" id="{0950CE40-700B-4197-80BB-21ED7DD60E96}"/>
              </a:ext>
            </a:extLst>
          </p:cNvPr>
          <p:cNvPicPr>
            <a:picLocks noGrp="1" noChangeAspect="1"/>
          </p:cNvPicPr>
          <p:nvPr>
            <p:ph idx="1"/>
          </p:nvPr>
        </p:nvPicPr>
        <p:blipFill>
          <a:blip r:embed="rId3"/>
          <a:stretch>
            <a:fillRect/>
          </a:stretch>
        </p:blipFill>
        <p:spPr>
          <a:xfrm>
            <a:off x="1455420" y="2931225"/>
            <a:ext cx="9281160" cy="3389365"/>
          </a:xfrm>
        </p:spPr>
      </p:pic>
      <p:sp>
        <p:nvSpPr>
          <p:cNvPr id="6" name="Rectangle 5">
            <a:extLst>
              <a:ext uri="{FF2B5EF4-FFF2-40B4-BE49-F238E27FC236}">
                <a16:creationId xmlns:a16="http://schemas.microsoft.com/office/drawing/2014/main" id="{802FD7F8-4B03-45FA-B124-B0A315D05B6D}"/>
              </a:ext>
            </a:extLst>
          </p:cNvPr>
          <p:cNvSpPr/>
          <p:nvPr/>
        </p:nvSpPr>
        <p:spPr>
          <a:xfrm>
            <a:off x="896620" y="1372215"/>
            <a:ext cx="10175240" cy="1477328"/>
          </a:xfrm>
          <a:prstGeom prst="rect">
            <a:avLst/>
          </a:prstGeom>
        </p:spPr>
        <p:txBody>
          <a:bodyPr wrap="square">
            <a:spAutoFit/>
          </a:bodyPr>
          <a:lstStyle/>
          <a:p>
            <a:pPr marL="285750" indent="-285750">
              <a:buFont typeface="Arial" panose="020B0604020202020204" pitchFamily="34" charset="0"/>
              <a:buChar char="•"/>
            </a:pPr>
            <a:r>
              <a:rPr lang="ru-RU" b="0" i="0" dirty="0">
                <a:solidFill>
                  <a:srgbClr val="000000"/>
                </a:solidFill>
                <a:effectLst/>
                <a:latin typeface="Helvetica Neue"/>
              </a:rPr>
              <a:t>После операции свертки мы обычно выполняем дискретизацию (пулинг), чтобы уменьшить размерность карт активации</a:t>
            </a:r>
          </a:p>
          <a:p>
            <a:pPr marL="285750" indent="-285750">
              <a:buFont typeface="Arial" panose="020B0604020202020204" pitchFamily="34" charset="0"/>
              <a:buChar char="•"/>
            </a:pPr>
            <a:r>
              <a:rPr lang="ru-RU" dirty="0">
                <a:solidFill>
                  <a:srgbClr val="000000"/>
                </a:solidFill>
                <a:latin typeface="Helvetica Neue"/>
              </a:rPr>
              <a:t>Сокращение времени обучения</a:t>
            </a:r>
            <a:r>
              <a:rPr lang="en-US" dirty="0">
                <a:solidFill>
                  <a:srgbClr val="000000"/>
                </a:solidFill>
                <a:latin typeface="Helvetica Neue"/>
              </a:rPr>
              <a:t> (</a:t>
            </a:r>
            <a:r>
              <a:rPr lang="ru-RU" dirty="0">
                <a:solidFill>
                  <a:srgbClr val="000000"/>
                </a:solidFill>
                <a:latin typeface="Helvetica Neue"/>
              </a:rPr>
              <a:t>кол-во весов </a:t>
            </a:r>
            <a:r>
              <a:rPr lang="en-US" dirty="0">
                <a:solidFill>
                  <a:srgbClr val="000000"/>
                </a:solidFill>
                <a:latin typeface="Helvetica Neue"/>
              </a:rPr>
              <a:t>¼, </a:t>
            </a:r>
            <a:r>
              <a:rPr lang="ru-RU" dirty="0">
                <a:solidFill>
                  <a:srgbClr val="000000"/>
                </a:solidFill>
                <a:latin typeface="Helvetica Neue"/>
              </a:rPr>
              <a:t>что существенно при глубоких сетях</a:t>
            </a:r>
            <a:r>
              <a:rPr lang="en-US" dirty="0">
                <a:solidFill>
                  <a:srgbClr val="000000"/>
                </a:solidFill>
                <a:latin typeface="Helvetica Neue"/>
              </a:rPr>
              <a:t>)</a:t>
            </a:r>
            <a:endParaRPr lang="ru-RU" dirty="0">
              <a:solidFill>
                <a:srgbClr val="000000"/>
              </a:solidFill>
              <a:latin typeface="Helvetica Neue"/>
            </a:endParaRPr>
          </a:p>
          <a:p>
            <a:pPr marL="285750" indent="-285750">
              <a:buFont typeface="Arial" panose="020B0604020202020204" pitchFamily="34" charset="0"/>
              <a:buChar char="•"/>
            </a:pPr>
            <a:r>
              <a:rPr lang="ru-RU" b="0" i="0" dirty="0">
                <a:solidFill>
                  <a:srgbClr val="000000"/>
                </a:solidFill>
                <a:effectLst/>
                <a:latin typeface="Helvetica Neue"/>
              </a:rPr>
              <a:t>Борьба с оверфиттингом</a:t>
            </a:r>
          </a:p>
          <a:p>
            <a:pPr marL="285750" indent="-285750">
              <a:buFont typeface="Arial" panose="020B0604020202020204" pitchFamily="34" charset="0"/>
              <a:buChar char="•"/>
            </a:pPr>
            <a:r>
              <a:rPr lang="ru-RU" dirty="0">
                <a:solidFill>
                  <a:srgbClr val="000000"/>
                </a:solidFill>
                <a:latin typeface="Helvetica Neue"/>
              </a:rPr>
              <a:t>Макспулинг – популярное решение</a:t>
            </a:r>
            <a:endParaRPr lang="ru-RU" b="0" i="0" dirty="0">
              <a:solidFill>
                <a:srgbClr val="000000"/>
              </a:solidFill>
              <a:effectLst/>
              <a:latin typeface="Helvetica Neue"/>
            </a:endParaRPr>
          </a:p>
        </p:txBody>
      </p:sp>
      <p:sp>
        <p:nvSpPr>
          <p:cNvPr id="7" name="TextBox 6">
            <a:extLst>
              <a:ext uri="{FF2B5EF4-FFF2-40B4-BE49-F238E27FC236}">
                <a16:creationId xmlns:a16="http://schemas.microsoft.com/office/drawing/2014/main" id="{CE4CBCCE-7044-4384-AFCA-2842D9D40E1C}"/>
              </a:ext>
            </a:extLst>
          </p:cNvPr>
          <p:cNvSpPr txBox="1"/>
          <p:nvPr/>
        </p:nvSpPr>
        <p:spPr>
          <a:xfrm>
            <a:off x="8342463" y="2998113"/>
            <a:ext cx="3011337" cy="430887"/>
          </a:xfrm>
          <a:prstGeom prst="rect">
            <a:avLst/>
          </a:prstGeom>
          <a:noFill/>
        </p:spPr>
        <p:txBody>
          <a:bodyPr wrap="none" rtlCol="0">
            <a:spAutoFit/>
          </a:bodyPr>
          <a:lstStyle/>
          <a:p>
            <a:r>
              <a:rPr lang="ru-RU" sz="2200" b="1" dirty="0"/>
              <a:t>Глубина не меняется!!!</a:t>
            </a:r>
          </a:p>
        </p:txBody>
      </p:sp>
      <p:sp>
        <p:nvSpPr>
          <p:cNvPr id="8" name="TextBox 7">
            <a:extLst>
              <a:ext uri="{FF2B5EF4-FFF2-40B4-BE49-F238E27FC236}">
                <a16:creationId xmlns:a16="http://schemas.microsoft.com/office/drawing/2014/main" id="{5BAF0677-DC6E-4381-BC94-8EAB740E2450}"/>
              </a:ext>
            </a:extLst>
          </p:cNvPr>
          <p:cNvSpPr txBox="1"/>
          <p:nvPr/>
        </p:nvSpPr>
        <p:spPr>
          <a:xfrm>
            <a:off x="7934960" y="5603241"/>
            <a:ext cx="4386580" cy="369332"/>
          </a:xfrm>
          <a:prstGeom prst="rect">
            <a:avLst/>
          </a:prstGeom>
          <a:noFill/>
        </p:spPr>
        <p:txBody>
          <a:bodyPr wrap="square" rtlCol="0">
            <a:spAutoFit/>
          </a:bodyPr>
          <a:lstStyle/>
          <a:p>
            <a:r>
              <a:rPr lang="ru-RU" dirty="0"/>
              <a:t>Обычно </a:t>
            </a:r>
            <a:r>
              <a:rPr lang="en-US" dirty="0"/>
              <a:t>MaxPooling 2x2 </a:t>
            </a:r>
            <a:r>
              <a:rPr lang="ru-RU" dirty="0"/>
              <a:t>со</a:t>
            </a:r>
            <a:r>
              <a:rPr lang="en-US" dirty="0"/>
              <a:t> stride=2</a:t>
            </a:r>
            <a:r>
              <a:rPr lang="ru-RU" dirty="0"/>
              <a:t> </a:t>
            </a:r>
          </a:p>
        </p:txBody>
      </p:sp>
    </p:spTree>
    <p:extLst>
      <p:ext uri="{BB962C8B-B14F-4D97-AF65-F5344CB8AC3E}">
        <p14:creationId xmlns:p14="http://schemas.microsoft.com/office/powerpoint/2010/main" val="995166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CC21-130B-4554-AC25-4751F5046F08}"/>
              </a:ext>
            </a:extLst>
          </p:cNvPr>
          <p:cNvSpPr>
            <a:spLocks noGrp="1"/>
          </p:cNvSpPr>
          <p:nvPr>
            <p:ph type="title"/>
          </p:nvPr>
        </p:nvSpPr>
        <p:spPr/>
        <p:txBody>
          <a:bodyPr/>
          <a:lstStyle/>
          <a:p>
            <a:r>
              <a:rPr lang="ru-RU" dirty="0"/>
              <a:t>Гиперпараметры </a:t>
            </a:r>
            <a:r>
              <a:rPr lang="en-US" dirty="0"/>
              <a:t>CNN</a:t>
            </a:r>
            <a:endParaRPr lang="ru-RU" dirty="0"/>
          </a:p>
        </p:txBody>
      </p:sp>
      <p:sp>
        <p:nvSpPr>
          <p:cNvPr id="3" name="Content Placeholder 2">
            <a:extLst>
              <a:ext uri="{FF2B5EF4-FFF2-40B4-BE49-F238E27FC236}">
                <a16:creationId xmlns:a16="http://schemas.microsoft.com/office/drawing/2014/main" id="{67BDBA80-8767-40F4-8F52-9BBFBFFA7239}"/>
              </a:ext>
            </a:extLst>
          </p:cNvPr>
          <p:cNvSpPr>
            <a:spLocks noGrp="1"/>
          </p:cNvSpPr>
          <p:nvPr>
            <p:ph idx="1"/>
          </p:nvPr>
        </p:nvSpPr>
        <p:spPr/>
        <p:txBody>
          <a:bodyPr>
            <a:normAutofit fontScale="85000" lnSpcReduction="20000"/>
          </a:bodyPr>
          <a:lstStyle/>
          <a:p>
            <a:r>
              <a:rPr lang="ru-RU" b="1" dirty="0">
                <a:highlight>
                  <a:srgbClr val="00FFFF"/>
                </a:highlight>
              </a:rPr>
              <a:t>Размер фильтра</a:t>
            </a:r>
            <a:r>
              <a:rPr lang="ru-RU" b="1" dirty="0"/>
              <a:t>:</a:t>
            </a:r>
            <a:r>
              <a:rPr lang="ru-RU" dirty="0"/>
              <a:t> мы обычно используем фильтры 3х3, но в зависимости от приложения также используются 5х5 или 7х7. Есть также фильтры 1x1, на первый взгляд это может показаться странным, но у них есть интересные приложения. Помните, что эти фильтры являются трехмерными и имеют размер глубины, но, поскольку глубина фильтра на данном слое равна глубине его входных данных, мы опускаем это.</a:t>
            </a:r>
          </a:p>
          <a:p>
            <a:r>
              <a:rPr lang="ru-RU" b="1" dirty="0">
                <a:highlight>
                  <a:srgbClr val="00FFFF"/>
                </a:highlight>
              </a:rPr>
              <a:t>Количество фильтров:</a:t>
            </a:r>
            <a:r>
              <a:rPr lang="ru-RU" dirty="0"/>
              <a:t> это самый переменный параметр, степень которого равна двум где-то между 32 и 1024. Использование большего количества фильтров приводит к более мощной модели, но мы рискуем перегрузить из-за увеличения количества параметров. Обычно мы начинаем с небольшого количества фильтров на начальных уровнях и постепенно увеличиваем количество по мере углубления в сеть.</a:t>
            </a:r>
          </a:p>
          <a:p>
            <a:r>
              <a:rPr lang="ru-RU" b="1" dirty="0">
                <a:highlight>
                  <a:srgbClr val="00FFFF"/>
                </a:highlight>
              </a:rPr>
              <a:t>Шаг:</a:t>
            </a:r>
            <a:r>
              <a:rPr lang="ru-RU" dirty="0"/>
              <a:t> мы сохраняем значение по умолчанию 1.</a:t>
            </a:r>
          </a:p>
          <a:p>
            <a:r>
              <a:rPr lang="ru-RU" b="1" dirty="0">
                <a:highlight>
                  <a:srgbClr val="00FFFF"/>
                </a:highlight>
              </a:rPr>
              <a:t>Заполнение</a:t>
            </a:r>
            <a:r>
              <a:rPr lang="ru-RU" b="1" dirty="0"/>
              <a:t>:</a:t>
            </a:r>
            <a:r>
              <a:rPr lang="ru-RU" dirty="0"/>
              <a:t> обычно используем заполнение</a:t>
            </a:r>
          </a:p>
          <a:p>
            <a:endParaRPr lang="ru-RU" dirty="0"/>
          </a:p>
        </p:txBody>
      </p:sp>
    </p:spTree>
    <p:extLst>
      <p:ext uri="{BB962C8B-B14F-4D97-AF65-F5344CB8AC3E}">
        <p14:creationId xmlns:p14="http://schemas.microsoft.com/office/powerpoint/2010/main" val="18731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FB3E-7B56-4781-89FA-64C4BF28B85E}"/>
              </a:ext>
            </a:extLst>
          </p:cNvPr>
          <p:cNvSpPr>
            <a:spLocks noGrp="1"/>
          </p:cNvSpPr>
          <p:nvPr>
            <p:ph type="title"/>
          </p:nvPr>
        </p:nvSpPr>
        <p:spPr/>
        <p:txBody>
          <a:bodyPr/>
          <a:lstStyle/>
          <a:p>
            <a:r>
              <a:rPr lang="en-US" dirty="0"/>
              <a:t>Dropout (</a:t>
            </a:r>
            <a:r>
              <a:rPr lang="ru-RU" dirty="0"/>
              <a:t>прореживание)</a:t>
            </a:r>
          </a:p>
        </p:txBody>
      </p:sp>
      <p:pic>
        <p:nvPicPr>
          <p:cNvPr id="5" name="Content Placeholder 4">
            <a:extLst>
              <a:ext uri="{FF2B5EF4-FFF2-40B4-BE49-F238E27FC236}">
                <a16:creationId xmlns:a16="http://schemas.microsoft.com/office/drawing/2014/main" id="{9F4169A2-43EC-4BB4-9990-C04A26E0E1B8}"/>
              </a:ext>
            </a:extLst>
          </p:cNvPr>
          <p:cNvPicPr>
            <a:picLocks noGrp="1" noChangeAspect="1"/>
          </p:cNvPicPr>
          <p:nvPr>
            <p:ph idx="1"/>
          </p:nvPr>
        </p:nvPicPr>
        <p:blipFill>
          <a:blip r:embed="rId2"/>
          <a:stretch>
            <a:fillRect/>
          </a:stretch>
        </p:blipFill>
        <p:spPr>
          <a:xfrm>
            <a:off x="2505952" y="3017520"/>
            <a:ext cx="7180096" cy="3637915"/>
          </a:xfrm>
        </p:spPr>
      </p:pic>
      <p:sp>
        <p:nvSpPr>
          <p:cNvPr id="6" name="TextBox 5">
            <a:extLst>
              <a:ext uri="{FF2B5EF4-FFF2-40B4-BE49-F238E27FC236}">
                <a16:creationId xmlns:a16="http://schemas.microsoft.com/office/drawing/2014/main" id="{8B1CA5DA-07BA-4F5B-9189-3A4B0C8E331E}"/>
              </a:ext>
            </a:extLst>
          </p:cNvPr>
          <p:cNvSpPr txBox="1"/>
          <p:nvPr/>
        </p:nvSpPr>
        <p:spPr>
          <a:xfrm>
            <a:off x="838200" y="1442720"/>
            <a:ext cx="10691648" cy="1754326"/>
          </a:xfrm>
          <a:prstGeom prst="rect">
            <a:avLst/>
          </a:prstGeom>
          <a:noFill/>
        </p:spPr>
        <p:txBody>
          <a:bodyPr wrap="square" rtlCol="0">
            <a:spAutoFit/>
          </a:bodyPr>
          <a:lstStyle/>
          <a:p>
            <a:pPr marL="285750" indent="-285750">
              <a:buFont typeface="Arial" panose="020B0604020202020204" pitchFamily="34" charset="0"/>
              <a:buChar char="•"/>
            </a:pPr>
            <a:r>
              <a:rPr lang="ru-RU" dirty="0"/>
              <a:t>Популярный метод регуляризации глубоких сетей</a:t>
            </a:r>
          </a:p>
          <a:p>
            <a:pPr marL="285750" indent="-285750">
              <a:buFont typeface="Arial" panose="020B0604020202020204" pitchFamily="34" charset="0"/>
              <a:buChar char="•"/>
            </a:pPr>
            <a:r>
              <a:rPr lang="ru-RU" dirty="0"/>
              <a:t>Во время обучения на каждой итерации нейрон временно «сбрасывается» или отключается с вероятностью p. Это означает, что все входы и выходы этого нейрона будут отключены на текущей итерации</a:t>
            </a:r>
            <a:endParaRPr lang="en-US" dirty="0"/>
          </a:p>
          <a:p>
            <a:pPr marL="285750" indent="-285750">
              <a:buFont typeface="Arial" panose="020B0604020202020204" pitchFamily="34" charset="0"/>
              <a:buChar char="•"/>
            </a:pPr>
            <a:r>
              <a:rPr lang="ru-RU" dirty="0"/>
              <a:t>Самые современные модели с точностью 95% имеют прирост 2% за счет </a:t>
            </a:r>
            <a:r>
              <a:rPr lang="en-US" dirty="0"/>
              <a:t>Dropout</a:t>
            </a:r>
            <a:endParaRPr lang="ru-RU" dirty="0"/>
          </a:p>
          <a:p>
            <a:pPr marL="285750" indent="-285750">
              <a:buFont typeface="Arial" panose="020B0604020202020204" pitchFamily="34" charset="0"/>
              <a:buChar char="•"/>
            </a:pPr>
            <a:endParaRPr lang="ru-RU" dirty="0"/>
          </a:p>
        </p:txBody>
      </p:sp>
      <p:pic>
        <p:nvPicPr>
          <p:cNvPr id="1026" name="Picture 2" descr="Image result for dropout inference">
            <a:extLst>
              <a:ext uri="{FF2B5EF4-FFF2-40B4-BE49-F238E27FC236}">
                <a16:creationId xmlns:a16="http://schemas.microsoft.com/office/drawing/2014/main" id="{EDCFABF1-8A5A-41F4-9FFB-152736A83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7709" y="5657850"/>
            <a:ext cx="3049448" cy="835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34798E-9211-4824-96AD-E35075BC4D83}"/>
              </a:ext>
            </a:extLst>
          </p:cNvPr>
          <p:cNvSpPr txBox="1"/>
          <p:nvPr/>
        </p:nvSpPr>
        <p:spPr>
          <a:xfrm>
            <a:off x="9946409" y="5125958"/>
            <a:ext cx="2140394" cy="369332"/>
          </a:xfrm>
          <a:prstGeom prst="rect">
            <a:avLst/>
          </a:prstGeom>
          <a:noFill/>
        </p:spPr>
        <p:txBody>
          <a:bodyPr wrap="none" rtlCol="0">
            <a:spAutoFit/>
          </a:bodyPr>
          <a:lstStyle/>
          <a:p>
            <a:r>
              <a:rPr lang="en-US" dirty="0"/>
              <a:t>Dropout at inference</a:t>
            </a:r>
            <a:endParaRPr lang="ru-RU" dirty="0"/>
          </a:p>
        </p:txBody>
      </p:sp>
    </p:spTree>
    <p:extLst>
      <p:ext uri="{BB962C8B-B14F-4D97-AF65-F5344CB8AC3E}">
        <p14:creationId xmlns:p14="http://schemas.microsoft.com/office/powerpoint/2010/main" val="955867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A9FF-A16E-4FC4-8CB0-B9806894513E}"/>
              </a:ext>
            </a:extLst>
          </p:cNvPr>
          <p:cNvSpPr>
            <a:spLocks noGrp="1"/>
          </p:cNvSpPr>
          <p:nvPr>
            <p:ph type="title"/>
          </p:nvPr>
        </p:nvSpPr>
        <p:spPr/>
        <p:txBody>
          <a:bodyPr/>
          <a:lstStyle/>
          <a:p>
            <a:r>
              <a:rPr lang="ru-RU" dirty="0"/>
              <a:t>Аугментация изображений</a:t>
            </a:r>
          </a:p>
        </p:txBody>
      </p:sp>
      <p:pic>
        <p:nvPicPr>
          <p:cNvPr id="5" name="Content Placeholder 4">
            <a:extLst>
              <a:ext uri="{FF2B5EF4-FFF2-40B4-BE49-F238E27FC236}">
                <a16:creationId xmlns:a16="http://schemas.microsoft.com/office/drawing/2014/main" id="{4EC769CB-61F4-46BB-98C1-32C06C536F1C}"/>
              </a:ext>
            </a:extLst>
          </p:cNvPr>
          <p:cNvPicPr>
            <a:picLocks noGrp="1" noChangeAspect="1"/>
          </p:cNvPicPr>
          <p:nvPr>
            <p:ph idx="1"/>
          </p:nvPr>
        </p:nvPicPr>
        <p:blipFill>
          <a:blip r:embed="rId3"/>
          <a:stretch>
            <a:fillRect/>
          </a:stretch>
        </p:blipFill>
        <p:spPr>
          <a:xfrm>
            <a:off x="6295378" y="2962590"/>
            <a:ext cx="3754511" cy="3687764"/>
          </a:xfrm>
        </p:spPr>
      </p:pic>
      <p:pic>
        <p:nvPicPr>
          <p:cNvPr id="7" name="Picture 6">
            <a:extLst>
              <a:ext uri="{FF2B5EF4-FFF2-40B4-BE49-F238E27FC236}">
                <a16:creationId xmlns:a16="http://schemas.microsoft.com/office/drawing/2014/main" id="{F1209DD2-051A-4B7E-8F16-3E8E39E53D3B}"/>
              </a:ext>
            </a:extLst>
          </p:cNvPr>
          <p:cNvPicPr>
            <a:picLocks noChangeAspect="1"/>
          </p:cNvPicPr>
          <p:nvPr/>
        </p:nvPicPr>
        <p:blipFill>
          <a:blip r:embed="rId4"/>
          <a:stretch>
            <a:fillRect/>
          </a:stretch>
        </p:blipFill>
        <p:spPr>
          <a:xfrm>
            <a:off x="1249513" y="2968902"/>
            <a:ext cx="3687763" cy="3687763"/>
          </a:xfrm>
          <a:prstGeom prst="rect">
            <a:avLst/>
          </a:prstGeom>
        </p:spPr>
      </p:pic>
      <p:sp>
        <p:nvSpPr>
          <p:cNvPr id="9" name="TextBox 8">
            <a:extLst>
              <a:ext uri="{FF2B5EF4-FFF2-40B4-BE49-F238E27FC236}">
                <a16:creationId xmlns:a16="http://schemas.microsoft.com/office/drawing/2014/main" id="{9E3A179A-11CA-472C-9023-728059D5E38A}"/>
              </a:ext>
            </a:extLst>
          </p:cNvPr>
          <p:cNvSpPr txBox="1"/>
          <p:nvPr/>
        </p:nvSpPr>
        <p:spPr>
          <a:xfrm>
            <a:off x="838200" y="1318855"/>
            <a:ext cx="9211689" cy="1785104"/>
          </a:xfrm>
          <a:prstGeom prst="rect">
            <a:avLst/>
          </a:prstGeom>
          <a:noFill/>
        </p:spPr>
        <p:txBody>
          <a:bodyPr wrap="none" rtlCol="0">
            <a:spAutoFit/>
          </a:bodyPr>
          <a:lstStyle/>
          <a:p>
            <a:pPr marL="342900" indent="-342900">
              <a:buFont typeface="Arial" panose="020B0604020202020204" pitchFamily="34" charset="0"/>
              <a:buChar char="•"/>
            </a:pPr>
            <a:r>
              <a:rPr lang="ru-RU" sz="2200" dirty="0"/>
              <a:t>Из-за малого количество примеров – переобучение</a:t>
            </a:r>
          </a:p>
          <a:p>
            <a:pPr marL="342900" indent="-342900">
              <a:buFont typeface="Arial" panose="020B0604020202020204" pitchFamily="34" charset="0"/>
              <a:buChar char="•"/>
            </a:pPr>
            <a:r>
              <a:rPr lang="ru-RU" sz="2200" dirty="0"/>
              <a:t>Большое количество данных изображений – дорогое удовольствие</a:t>
            </a:r>
          </a:p>
          <a:p>
            <a:pPr marL="342900" indent="-342900">
              <a:buFont typeface="Arial" panose="020B0604020202020204" pitchFamily="34" charset="0"/>
              <a:buChar char="•"/>
            </a:pPr>
            <a:r>
              <a:rPr lang="ru-RU" sz="2200" dirty="0"/>
              <a:t>Аугментация – способ искусственного расширения обучающей выборки</a:t>
            </a:r>
          </a:p>
          <a:p>
            <a:pPr marL="342900" indent="-342900">
              <a:buFont typeface="Arial" panose="020B0604020202020204" pitchFamily="34" charset="0"/>
              <a:buChar char="•"/>
            </a:pPr>
            <a:r>
              <a:rPr lang="ru-RU" sz="2200" dirty="0"/>
              <a:t>Вопрос</a:t>
            </a:r>
            <a:r>
              <a:rPr lang="en-US" sz="2200" dirty="0"/>
              <a:t>: </a:t>
            </a:r>
            <a:r>
              <a:rPr lang="ru-RU" sz="2200" dirty="0"/>
              <a:t>Используем ли для тестирования</a:t>
            </a:r>
            <a:r>
              <a:rPr lang="en-US" sz="2200" dirty="0"/>
              <a:t>?</a:t>
            </a:r>
            <a:endParaRPr lang="ru-RU" sz="2200" dirty="0"/>
          </a:p>
          <a:p>
            <a:pPr marL="342900" indent="-342900">
              <a:buFont typeface="Arial" panose="020B0604020202020204" pitchFamily="34" charset="0"/>
              <a:buChar char="•"/>
            </a:pPr>
            <a:endParaRPr lang="ru-RU" sz="2200" dirty="0"/>
          </a:p>
        </p:txBody>
      </p:sp>
    </p:spTree>
    <p:extLst>
      <p:ext uri="{BB962C8B-B14F-4D97-AF65-F5344CB8AC3E}">
        <p14:creationId xmlns:p14="http://schemas.microsoft.com/office/powerpoint/2010/main" val="292910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1769-EEE9-46AD-851A-58D768F19811}"/>
              </a:ext>
            </a:extLst>
          </p:cNvPr>
          <p:cNvSpPr>
            <a:spLocks noGrp="1"/>
          </p:cNvSpPr>
          <p:nvPr>
            <p:ph type="title"/>
          </p:nvPr>
        </p:nvSpPr>
        <p:spPr/>
        <p:txBody>
          <a:bodyPr/>
          <a:lstStyle/>
          <a:p>
            <a:r>
              <a:rPr lang="en-US" dirty="0"/>
              <a:t>CNN </a:t>
            </a:r>
            <a:r>
              <a:rPr lang="ru-RU" dirty="0"/>
              <a:t>в </a:t>
            </a:r>
            <a:r>
              <a:rPr lang="en-US" dirty="0"/>
              <a:t>Keras</a:t>
            </a:r>
            <a:endParaRPr lang="ru-RU" dirty="0"/>
          </a:p>
        </p:txBody>
      </p:sp>
      <p:sp>
        <p:nvSpPr>
          <p:cNvPr id="3" name="Content Placeholder 2">
            <a:extLst>
              <a:ext uri="{FF2B5EF4-FFF2-40B4-BE49-F238E27FC236}">
                <a16:creationId xmlns:a16="http://schemas.microsoft.com/office/drawing/2014/main" id="{DB094DB2-45F3-4BED-9976-1226555BFD4A}"/>
              </a:ext>
            </a:extLst>
          </p:cNvPr>
          <p:cNvSpPr>
            <a:spLocks noGrp="1"/>
          </p:cNvSpPr>
          <p:nvPr>
            <p:ph idx="1"/>
          </p:nvPr>
        </p:nvSpPr>
        <p:spPr/>
        <p:txBody>
          <a:bodyPr/>
          <a:lstStyle/>
          <a:p>
            <a:endParaRPr lang="ru-RU" dirty="0"/>
          </a:p>
        </p:txBody>
      </p:sp>
      <p:pic>
        <p:nvPicPr>
          <p:cNvPr id="5" name="Picture 4">
            <a:extLst>
              <a:ext uri="{FF2B5EF4-FFF2-40B4-BE49-F238E27FC236}">
                <a16:creationId xmlns:a16="http://schemas.microsoft.com/office/drawing/2014/main" id="{76100D48-B08E-4449-8388-8D94DDD8737C}"/>
              </a:ext>
            </a:extLst>
          </p:cNvPr>
          <p:cNvPicPr>
            <a:picLocks noChangeAspect="1"/>
          </p:cNvPicPr>
          <p:nvPr/>
        </p:nvPicPr>
        <p:blipFill>
          <a:blip r:embed="rId2"/>
          <a:stretch>
            <a:fillRect/>
          </a:stretch>
        </p:blipFill>
        <p:spPr>
          <a:xfrm>
            <a:off x="458470" y="1825625"/>
            <a:ext cx="11010900" cy="4343400"/>
          </a:xfrm>
          <a:prstGeom prst="rect">
            <a:avLst/>
          </a:prstGeom>
        </p:spPr>
      </p:pic>
    </p:spTree>
    <p:extLst>
      <p:ext uri="{BB962C8B-B14F-4D97-AF65-F5344CB8AC3E}">
        <p14:creationId xmlns:p14="http://schemas.microsoft.com/office/powerpoint/2010/main" val="325685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0E327-32C1-4B70-84C0-ED06981E7C2F}"/>
              </a:ext>
            </a:extLst>
          </p:cNvPr>
          <p:cNvSpPr>
            <a:spLocks noGrp="1"/>
          </p:cNvSpPr>
          <p:nvPr>
            <p:ph type="title"/>
          </p:nvPr>
        </p:nvSpPr>
        <p:spPr/>
        <p:txBody>
          <a:bodyPr/>
          <a:lstStyle/>
          <a:p>
            <a:r>
              <a:rPr lang="ru-RU" dirty="0"/>
              <a:t>Идем глубже!</a:t>
            </a:r>
          </a:p>
        </p:txBody>
      </p:sp>
      <p:sp>
        <p:nvSpPr>
          <p:cNvPr id="3" name="Content Placeholder 2">
            <a:extLst>
              <a:ext uri="{FF2B5EF4-FFF2-40B4-BE49-F238E27FC236}">
                <a16:creationId xmlns:a16="http://schemas.microsoft.com/office/drawing/2014/main" id="{DEF4F4A8-AB89-456E-82DF-A9D41CFC1A6E}"/>
              </a:ext>
            </a:extLst>
          </p:cNvPr>
          <p:cNvSpPr>
            <a:spLocks noGrp="1"/>
          </p:cNvSpPr>
          <p:nvPr>
            <p:ph idx="1"/>
          </p:nvPr>
        </p:nvSpPr>
        <p:spPr>
          <a:xfrm>
            <a:off x="838200" y="1459865"/>
            <a:ext cx="10515600" cy="4351338"/>
          </a:xfrm>
        </p:spPr>
        <p:txBody>
          <a:bodyPr>
            <a:normAutofit/>
          </a:bodyPr>
          <a:lstStyle/>
          <a:p>
            <a:r>
              <a:rPr lang="ru-RU" sz="2200" dirty="0"/>
              <a:t>В то время как у AlexNet было только 5 сверточных слоев, сеть VGG и </a:t>
            </a:r>
            <a:r>
              <a:rPr lang="ru-RU" sz="2200" dirty="0" err="1"/>
              <a:t>GoogleNet</a:t>
            </a:r>
            <a:r>
              <a:rPr lang="ru-RU" sz="2200" dirty="0"/>
              <a:t> (также с кодовым названием Inception_v1) имели 19 и 22 слоя соответственно.</a:t>
            </a:r>
          </a:p>
          <a:p>
            <a:r>
              <a:rPr lang="ru-RU" sz="2200" dirty="0"/>
              <a:t>Увеличение глубины сети не работает, просто объединяя слои вместе. </a:t>
            </a:r>
          </a:p>
          <a:p>
            <a:r>
              <a:rPr lang="ru-RU" sz="2200" dirty="0"/>
              <a:t>Глубокие сети трудно тренировать из-за пресловутой </a:t>
            </a:r>
            <a:r>
              <a:rPr lang="ru-RU" sz="2200" b="1" u="sng" dirty="0"/>
              <a:t>проблемы исчезающего градиента </a:t>
            </a:r>
            <a:r>
              <a:rPr lang="ru-RU" sz="2200" dirty="0"/>
              <a:t>- поскольку градиент обратно распространяется на более ранние слои, повторное умножение может сделать градиент бесконечно малым. </a:t>
            </a:r>
          </a:p>
          <a:p>
            <a:r>
              <a:rPr lang="ru-RU" sz="2200" dirty="0"/>
              <a:t>В результате, по мере углубления сети ее производительность сходится или даже начинает быстро снижаться</a:t>
            </a:r>
          </a:p>
        </p:txBody>
      </p:sp>
      <p:pic>
        <p:nvPicPr>
          <p:cNvPr id="5" name="Picture 4">
            <a:extLst>
              <a:ext uri="{FF2B5EF4-FFF2-40B4-BE49-F238E27FC236}">
                <a16:creationId xmlns:a16="http://schemas.microsoft.com/office/drawing/2014/main" id="{5AD6221B-FFDE-4E9D-828F-D5150CA60EE6}"/>
              </a:ext>
            </a:extLst>
          </p:cNvPr>
          <p:cNvPicPr>
            <a:picLocks noChangeAspect="1"/>
          </p:cNvPicPr>
          <p:nvPr/>
        </p:nvPicPr>
        <p:blipFill>
          <a:blip r:embed="rId2"/>
          <a:stretch>
            <a:fillRect/>
          </a:stretch>
        </p:blipFill>
        <p:spPr>
          <a:xfrm>
            <a:off x="2399030" y="4358640"/>
            <a:ext cx="7193280" cy="2499360"/>
          </a:xfrm>
          <a:prstGeom prst="rect">
            <a:avLst/>
          </a:prstGeom>
        </p:spPr>
      </p:pic>
    </p:spTree>
    <p:extLst>
      <p:ext uri="{BB962C8B-B14F-4D97-AF65-F5344CB8AC3E}">
        <p14:creationId xmlns:p14="http://schemas.microsoft.com/office/powerpoint/2010/main" val="1127512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418C-6E28-411B-979D-C35CF4670640}"/>
              </a:ext>
            </a:extLst>
          </p:cNvPr>
          <p:cNvSpPr>
            <a:spLocks noGrp="1"/>
          </p:cNvSpPr>
          <p:nvPr>
            <p:ph type="title"/>
          </p:nvPr>
        </p:nvSpPr>
        <p:spPr/>
        <p:txBody>
          <a:bodyPr/>
          <a:lstStyle/>
          <a:p>
            <a:r>
              <a:rPr lang="en-US" dirty="0"/>
              <a:t>ResNet (Microsoft, 2015)</a:t>
            </a:r>
            <a:endParaRPr lang="ru-RU" dirty="0"/>
          </a:p>
        </p:txBody>
      </p:sp>
      <p:sp>
        <p:nvSpPr>
          <p:cNvPr id="3" name="Content Placeholder 2">
            <a:extLst>
              <a:ext uri="{FF2B5EF4-FFF2-40B4-BE49-F238E27FC236}">
                <a16:creationId xmlns:a16="http://schemas.microsoft.com/office/drawing/2014/main" id="{E68C6AA8-A2FB-4A60-BF8F-0584D1DA1B52}"/>
              </a:ext>
            </a:extLst>
          </p:cNvPr>
          <p:cNvSpPr>
            <a:spLocks noGrp="1"/>
          </p:cNvSpPr>
          <p:nvPr>
            <p:ph idx="1"/>
          </p:nvPr>
        </p:nvSpPr>
        <p:spPr>
          <a:xfrm>
            <a:off x="838200" y="1368425"/>
            <a:ext cx="10515600" cy="4351338"/>
          </a:xfrm>
        </p:spPr>
        <p:txBody>
          <a:bodyPr>
            <a:normAutofit/>
          </a:bodyPr>
          <a:lstStyle/>
          <a:p>
            <a:r>
              <a:rPr lang="en-US" sz="2200" dirty="0"/>
              <a:t>ResNet </a:t>
            </a:r>
            <a:r>
              <a:rPr lang="ru-RU" sz="2200" dirty="0"/>
              <a:t>стала революционной идеей в 2015 г.</a:t>
            </a:r>
            <a:endParaRPr lang="en-US" sz="2200" dirty="0"/>
          </a:p>
          <a:p>
            <a:r>
              <a:rPr lang="ru-RU" sz="2200" dirty="0"/>
              <a:t>В традиционных сетях каждый слой подается на следующий слой</a:t>
            </a:r>
          </a:p>
          <a:p>
            <a:r>
              <a:rPr lang="ru-RU" sz="2200" dirty="0"/>
              <a:t>В сети с остаточными блоками каждый слой подается на следующий слой и прямо в слои на расстоянии около 2–3 прыжков</a:t>
            </a:r>
          </a:p>
          <a:p>
            <a:r>
              <a:rPr lang="ru-RU" sz="2200" dirty="0"/>
              <a:t>Основная идея ResNet заключается во введении так называемого </a:t>
            </a:r>
            <a:r>
              <a:rPr lang="ru-RU" sz="2200" b="1" dirty="0"/>
              <a:t>shortcut connection</a:t>
            </a:r>
            <a:r>
              <a:rPr lang="en-US" sz="2200" dirty="0"/>
              <a:t> (</a:t>
            </a:r>
            <a:r>
              <a:rPr lang="ru-RU" sz="2200" dirty="0"/>
              <a:t>быстрый доступ), которое пропускает один или несколько слоев</a:t>
            </a:r>
          </a:p>
        </p:txBody>
      </p:sp>
      <p:pic>
        <p:nvPicPr>
          <p:cNvPr id="6" name="Picture 5">
            <a:extLst>
              <a:ext uri="{FF2B5EF4-FFF2-40B4-BE49-F238E27FC236}">
                <a16:creationId xmlns:a16="http://schemas.microsoft.com/office/drawing/2014/main" id="{1B6BED30-D542-4A54-8588-DD2ADD873BA4}"/>
              </a:ext>
            </a:extLst>
          </p:cNvPr>
          <p:cNvPicPr>
            <a:picLocks noChangeAspect="1"/>
          </p:cNvPicPr>
          <p:nvPr/>
        </p:nvPicPr>
        <p:blipFill>
          <a:blip r:embed="rId2"/>
          <a:stretch>
            <a:fillRect/>
          </a:stretch>
        </p:blipFill>
        <p:spPr>
          <a:xfrm>
            <a:off x="838200" y="3894160"/>
            <a:ext cx="6372422" cy="2963840"/>
          </a:xfrm>
          <a:prstGeom prst="rect">
            <a:avLst/>
          </a:prstGeom>
        </p:spPr>
      </p:pic>
      <p:pic>
        <p:nvPicPr>
          <p:cNvPr id="2050" name="Picture 2" descr="https://miro.medium.com/max/800/1*FqmD91PvbH7NKCnQWFJxvg.png">
            <a:extLst>
              <a:ext uri="{FF2B5EF4-FFF2-40B4-BE49-F238E27FC236}">
                <a16:creationId xmlns:a16="http://schemas.microsoft.com/office/drawing/2014/main" id="{61238CBB-7A50-499A-897C-74008CA6C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150" y="4114800"/>
            <a:ext cx="4695696" cy="2253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B23C41-5090-4ED0-B700-EA4DC718BC76}"/>
              </a:ext>
            </a:extLst>
          </p:cNvPr>
          <p:cNvSpPr txBox="1"/>
          <p:nvPr/>
        </p:nvSpPr>
        <p:spPr>
          <a:xfrm>
            <a:off x="7444509" y="3760355"/>
            <a:ext cx="2459776" cy="369332"/>
          </a:xfrm>
          <a:prstGeom prst="rect">
            <a:avLst/>
          </a:prstGeom>
          <a:noFill/>
        </p:spPr>
        <p:txBody>
          <a:bodyPr wrap="none" rtlCol="0">
            <a:spAutoFit/>
          </a:bodyPr>
          <a:lstStyle/>
          <a:p>
            <a:r>
              <a:rPr lang="en-US" dirty="0"/>
              <a:t>Types of residual blocks:</a:t>
            </a:r>
            <a:endParaRPr lang="ru-RU" dirty="0"/>
          </a:p>
        </p:txBody>
      </p:sp>
    </p:spTree>
    <p:extLst>
      <p:ext uri="{BB962C8B-B14F-4D97-AF65-F5344CB8AC3E}">
        <p14:creationId xmlns:p14="http://schemas.microsoft.com/office/powerpoint/2010/main" val="370358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50A6-2614-4C29-9FD2-49788A08C3F1}"/>
              </a:ext>
            </a:extLst>
          </p:cNvPr>
          <p:cNvSpPr>
            <a:spLocks noGrp="1"/>
          </p:cNvSpPr>
          <p:nvPr>
            <p:ph type="title"/>
          </p:nvPr>
        </p:nvSpPr>
        <p:spPr>
          <a:xfrm>
            <a:off x="838200" y="365125"/>
            <a:ext cx="10515600" cy="1325563"/>
          </a:xfrm>
        </p:spPr>
        <p:txBody>
          <a:bodyPr/>
          <a:lstStyle/>
          <a:p>
            <a:r>
              <a:rPr lang="en-US" dirty="0"/>
              <a:t>ResNet (2015)</a:t>
            </a:r>
            <a:endParaRPr lang="ru-RU" dirty="0"/>
          </a:p>
        </p:txBody>
      </p:sp>
      <p:pic>
        <p:nvPicPr>
          <p:cNvPr id="4" name="Picture 3">
            <a:extLst>
              <a:ext uri="{FF2B5EF4-FFF2-40B4-BE49-F238E27FC236}">
                <a16:creationId xmlns:a16="http://schemas.microsoft.com/office/drawing/2014/main" id="{3C8FE80A-2D0D-48CA-BDE0-2E17FB41E4E3}"/>
              </a:ext>
            </a:extLst>
          </p:cNvPr>
          <p:cNvPicPr>
            <a:picLocks noChangeAspect="1"/>
          </p:cNvPicPr>
          <p:nvPr/>
        </p:nvPicPr>
        <p:blipFill>
          <a:blip r:embed="rId2"/>
          <a:stretch>
            <a:fillRect/>
          </a:stretch>
        </p:blipFill>
        <p:spPr>
          <a:xfrm rot="5400000">
            <a:off x="3807217" y="-1313889"/>
            <a:ext cx="4577568" cy="10515602"/>
          </a:xfrm>
          <a:prstGeom prst="rect">
            <a:avLst/>
          </a:prstGeom>
        </p:spPr>
      </p:pic>
    </p:spTree>
    <p:extLst>
      <p:ext uri="{BB962C8B-B14F-4D97-AF65-F5344CB8AC3E}">
        <p14:creationId xmlns:p14="http://schemas.microsoft.com/office/powerpoint/2010/main" val="124274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B91B-0BA8-4DF2-BE68-4ABC393B944D}"/>
              </a:ext>
            </a:extLst>
          </p:cNvPr>
          <p:cNvSpPr>
            <a:spLocks noGrp="1"/>
          </p:cNvSpPr>
          <p:nvPr>
            <p:ph type="title"/>
          </p:nvPr>
        </p:nvSpPr>
        <p:spPr/>
        <p:txBody>
          <a:bodyPr/>
          <a:lstStyle/>
          <a:p>
            <a:r>
              <a:rPr lang="en-US" dirty="0"/>
              <a:t>DenseNet (2016)</a:t>
            </a:r>
            <a:endParaRPr lang="ru-RU" dirty="0"/>
          </a:p>
        </p:txBody>
      </p:sp>
      <p:pic>
        <p:nvPicPr>
          <p:cNvPr id="6" name="Content Placeholder 5">
            <a:extLst>
              <a:ext uri="{FF2B5EF4-FFF2-40B4-BE49-F238E27FC236}">
                <a16:creationId xmlns:a16="http://schemas.microsoft.com/office/drawing/2014/main" id="{AF655CA2-B5F3-499E-B7A1-614665DC834D}"/>
              </a:ext>
            </a:extLst>
          </p:cNvPr>
          <p:cNvPicPr>
            <a:picLocks noGrp="1" noChangeAspect="1"/>
          </p:cNvPicPr>
          <p:nvPr>
            <p:ph idx="1"/>
          </p:nvPr>
        </p:nvPicPr>
        <p:blipFill>
          <a:blip r:embed="rId2"/>
          <a:stretch>
            <a:fillRect/>
          </a:stretch>
        </p:blipFill>
        <p:spPr>
          <a:xfrm>
            <a:off x="5133220" y="1457974"/>
            <a:ext cx="6977500" cy="5034901"/>
          </a:xfrm>
        </p:spPr>
      </p:pic>
      <p:sp>
        <p:nvSpPr>
          <p:cNvPr id="7" name="Rectangle 6">
            <a:extLst>
              <a:ext uri="{FF2B5EF4-FFF2-40B4-BE49-F238E27FC236}">
                <a16:creationId xmlns:a16="http://schemas.microsoft.com/office/drawing/2014/main" id="{10357FEA-5233-4129-A629-F2B0D5113FD5}"/>
              </a:ext>
            </a:extLst>
          </p:cNvPr>
          <p:cNvSpPr/>
          <p:nvPr/>
        </p:nvSpPr>
        <p:spPr>
          <a:xfrm>
            <a:off x="645160" y="1536050"/>
            <a:ext cx="4295020" cy="1200329"/>
          </a:xfrm>
          <a:prstGeom prst="rect">
            <a:avLst/>
          </a:prstGeom>
        </p:spPr>
        <p:txBody>
          <a:bodyPr wrap="square">
            <a:spAutoFit/>
          </a:bodyPr>
          <a:lstStyle/>
          <a:p>
            <a:r>
              <a:rPr lang="ru-RU" b="0" i="0" dirty="0" err="1">
                <a:solidFill>
                  <a:srgbClr val="000000"/>
                </a:solidFill>
                <a:effectLst/>
                <a:latin typeface="Helvetica Neue"/>
              </a:rPr>
              <a:t>DenseNet</a:t>
            </a:r>
            <a:r>
              <a:rPr lang="ru-RU" b="0" i="0" dirty="0">
                <a:solidFill>
                  <a:srgbClr val="000000"/>
                </a:solidFill>
                <a:effectLst/>
                <a:latin typeface="Helvetica Neue"/>
              </a:rPr>
              <a:t> использует эффекты соединений быстрого доступа - она соединяет все слои напрямую друг с другом</a:t>
            </a:r>
            <a:endParaRPr lang="ru-RU" dirty="0"/>
          </a:p>
        </p:txBody>
      </p:sp>
      <p:sp>
        <p:nvSpPr>
          <p:cNvPr id="8" name="Rectangle 7">
            <a:extLst>
              <a:ext uri="{FF2B5EF4-FFF2-40B4-BE49-F238E27FC236}">
                <a16:creationId xmlns:a16="http://schemas.microsoft.com/office/drawing/2014/main" id="{980C6120-8F5A-4BAE-BB54-BC9B07919626}"/>
              </a:ext>
            </a:extLst>
          </p:cNvPr>
          <p:cNvSpPr/>
          <p:nvPr/>
        </p:nvSpPr>
        <p:spPr>
          <a:xfrm>
            <a:off x="645160" y="3098261"/>
            <a:ext cx="4577080" cy="1754326"/>
          </a:xfrm>
          <a:prstGeom prst="rect">
            <a:avLst/>
          </a:prstGeom>
        </p:spPr>
        <p:txBody>
          <a:bodyPr wrap="square">
            <a:spAutoFit/>
          </a:bodyPr>
          <a:lstStyle/>
          <a:p>
            <a:r>
              <a:rPr lang="ru-RU" dirty="0">
                <a:solidFill>
                  <a:srgbClr val="000000"/>
                </a:solidFill>
                <a:latin typeface="Helvetica Neue"/>
              </a:rPr>
              <a:t>В</a:t>
            </a:r>
            <a:r>
              <a:rPr lang="ru-RU" b="0" i="0" dirty="0">
                <a:solidFill>
                  <a:srgbClr val="000000"/>
                </a:solidFill>
                <a:effectLst/>
                <a:latin typeface="Helvetica Neue"/>
              </a:rPr>
              <a:t>ходные данные каждого слоя состоят из карт признаков всех более ранних слоев</a:t>
            </a:r>
          </a:p>
          <a:p>
            <a:endParaRPr lang="ru-RU" dirty="0">
              <a:solidFill>
                <a:srgbClr val="000000"/>
              </a:solidFill>
              <a:latin typeface="Helvetica Neue"/>
            </a:endParaRPr>
          </a:p>
          <a:p>
            <a:r>
              <a:rPr lang="ru-RU" b="0" i="0" dirty="0">
                <a:solidFill>
                  <a:srgbClr val="000000"/>
                </a:solidFill>
                <a:effectLst/>
                <a:latin typeface="Helvetica Neue"/>
              </a:rPr>
              <a:t>Карты признаков объединяются с конкатенацией глубины</a:t>
            </a:r>
            <a:endParaRPr lang="ru-RU" dirty="0"/>
          </a:p>
        </p:txBody>
      </p:sp>
      <p:sp>
        <p:nvSpPr>
          <p:cNvPr id="9" name="Rectangle 8">
            <a:extLst>
              <a:ext uri="{FF2B5EF4-FFF2-40B4-BE49-F238E27FC236}">
                <a16:creationId xmlns:a16="http://schemas.microsoft.com/office/drawing/2014/main" id="{9F4C7728-55BB-4E5D-A4D5-03D6AF365EE2}"/>
              </a:ext>
            </a:extLst>
          </p:cNvPr>
          <p:cNvSpPr/>
          <p:nvPr/>
        </p:nvSpPr>
        <p:spPr>
          <a:xfrm>
            <a:off x="645160" y="5211066"/>
            <a:ext cx="6096000" cy="923330"/>
          </a:xfrm>
          <a:prstGeom prst="rect">
            <a:avLst/>
          </a:prstGeom>
        </p:spPr>
        <p:txBody>
          <a:bodyPr>
            <a:spAutoFit/>
          </a:bodyPr>
          <a:lstStyle/>
          <a:p>
            <a:r>
              <a:rPr lang="ru-RU" dirty="0">
                <a:solidFill>
                  <a:srgbClr val="000000"/>
                </a:solidFill>
                <a:latin typeface="Helvetica Neue"/>
              </a:rPr>
              <a:t>Преодоление </a:t>
            </a:r>
            <a:r>
              <a:rPr lang="ru-RU" b="0" i="0" dirty="0">
                <a:solidFill>
                  <a:srgbClr val="000000"/>
                </a:solidFill>
                <a:effectLst/>
                <a:latin typeface="Helvetica Neue"/>
              </a:rPr>
              <a:t>проблемы исчезающих градиентов</a:t>
            </a:r>
          </a:p>
          <a:p>
            <a:r>
              <a:rPr lang="ru-RU" dirty="0">
                <a:solidFill>
                  <a:srgbClr val="000000"/>
                </a:solidFill>
                <a:latin typeface="Helvetica Neue"/>
              </a:rPr>
              <a:t>П</a:t>
            </a:r>
            <a:r>
              <a:rPr lang="ru-RU" b="0" i="0" dirty="0">
                <a:solidFill>
                  <a:srgbClr val="000000"/>
                </a:solidFill>
                <a:effectLst/>
                <a:latin typeface="Helvetica Neue"/>
              </a:rPr>
              <a:t>овторное использование признаков с предыдущих слоев</a:t>
            </a:r>
            <a:endParaRPr lang="ru-RU" dirty="0"/>
          </a:p>
        </p:txBody>
      </p:sp>
    </p:spTree>
    <p:extLst>
      <p:ext uri="{BB962C8B-B14F-4D97-AF65-F5344CB8AC3E}">
        <p14:creationId xmlns:p14="http://schemas.microsoft.com/office/powerpoint/2010/main" val="1913357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67B7-5BE6-43B3-B05C-C5FD82EB06E8}"/>
              </a:ext>
            </a:extLst>
          </p:cNvPr>
          <p:cNvSpPr>
            <a:spLocks noGrp="1"/>
          </p:cNvSpPr>
          <p:nvPr>
            <p:ph type="title"/>
          </p:nvPr>
        </p:nvSpPr>
        <p:spPr/>
        <p:txBody>
          <a:bodyPr/>
          <a:lstStyle/>
          <a:p>
            <a:r>
              <a:rPr lang="en-US" dirty="0"/>
              <a:t>DenseNet (2016)</a:t>
            </a:r>
            <a:endParaRPr lang="ru-RU" dirty="0"/>
          </a:p>
        </p:txBody>
      </p:sp>
      <p:sp>
        <p:nvSpPr>
          <p:cNvPr id="3" name="Content Placeholder 2">
            <a:extLst>
              <a:ext uri="{FF2B5EF4-FFF2-40B4-BE49-F238E27FC236}">
                <a16:creationId xmlns:a16="http://schemas.microsoft.com/office/drawing/2014/main" id="{8B502EEA-F5D2-46DC-9417-F6A9B709FB46}"/>
              </a:ext>
            </a:extLst>
          </p:cNvPr>
          <p:cNvSpPr>
            <a:spLocks noGrp="1"/>
          </p:cNvSpPr>
          <p:nvPr>
            <p:ph idx="1"/>
          </p:nvPr>
        </p:nvSpPr>
        <p:spPr>
          <a:xfrm>
            <a:off x="614679" y="1439545"/>
            <a:ext cx="10515600" cy="4351338"/>
          </a:xfrm>
        </p:spPr>
        <p:txBody>
          <a:bodyPr>
            <a:normAutofit/>
          </a:bodyPr>
          <a:lstStyle/>
          <a:p>
            <a:r>
              <a:rPr lang="ru-RU" sz="2200" dirty="0"/>
              <a:t>Авторы использовали </a:t>
            </a:r>
            <a:r>
              <a:rPr lang="ru-RU" sz="2200" dirty="0" err="1"/>
              <a:t>гиперпараметр</a:t>
            </a:r>
            <a:r>
              <a:rPr lang="ru-RU" sz="2200" dirty="0"/>
              <a:t>, называемый скоростью роста (k), чтобы предотвратить слишком широкое расширение сети</a:t>
            </a:r>
            <a:r>
              <a:rPr lang="en-US" sz="2200" dirty="0"/>
              <a:t>: k*(l-1)+k0</a:t>
            </a:r>
          </a:p>
          <a:p>
            <a:r>
              <a:rPr lang="ru-RU" sz="2200" dirty="0"/>
              <a:t>Они также использовали </a:t>
            </a:r>
            <a:r>
              <a:rPr lang="ru-RU" sz="2200" dirty="0" err="1"/>
              <a:t>сверточный</a:t>
            </a:r>
            <a:r>
              <a:rPr lang="ru-RU" sz="2200" dirty="0"/>
              <a:t> слой 1x1, чтобы уменьшить количество карт признаков перед дорогой сверткой 3x3</a:t>
            </a:r>
            <a:endParaRPr lang="en-US" sz="2200" dirty="0"/>
          </a:p>
          <a:p>
            <a:r>
              <a:rPr lang="ru-RU" sz="2200" dirty="0"/>
              <a:t>Использование глобального </a:t>
            </a:r>
            <a:r>
              <a:rPr lang="ru-RU" sz="2200" dirty="0" err="1"/>
              <a:t>пуллинга</a:t>
            </a:r>
            <a:endParaRPr lang="ru-RU" sz="2200" dirty="0"/>
          </a:p>
        </p:txBody>
      </p:sp>
      <p:pic>
        <p:nvPicPr>
          <p:cNvPr id="7" name="Picture 6">
            <a:extLst>
              <a:ext uri="{FF2B5EF4-FFF2-40B4-BE49-F238E27FC236}">
                <a16:creationId xmlns:a16="http://schemas.microsoft.com/office/drawing/2014/main" id="{732C46FD-3DC2-4083-AC73-337C4CD81592}"/>
              </a:ext>
            </a:extLst>
          </p:cNvPr>
          <p:cNvPicPr>
            <a:picLocks noChangeAspect="1"/>
          </p:cNvPicPr>
          <p:nvPr/>
        </p:nvPicPr>
        <p:blipFill>
          <a:blip r:embed="rId3"/>
          <a:stretch>
            <a:fillRect/>
          </a:stretch>
        </p:blipFill>
        <p:spPr>
          <a:xfrm>
            <a:off x="3862704" y="3475674"/>
            <a:ext cx="4019550" cy="1552575"/>
          </a:xfrm>
          <a:prstGeom prst="rect">
            <a:avLst/>
          </a:prstGeom>
        </p:spPr>
      </p:pic>
      <p:pic>
        <p:nvPicPr>
          <p:cNvPr id="9" name="Picture 8">
            <a:extLst>
              <a:ext uri="{FF2B5EF4-FFF2-40B4-BE49-F238E27FC236}">
                <a16:creationId xmlns:a16="http://schemas.microsoft.com/office/drawing/2014/main" id="{7A0DC627-569D-4C3F-BCFB-F6BEAA6C6100}"/>
              </a:ext>
            </a:extLst>
          </p:cNvPr>
          <p:cNvPicPr>
            <a:picLocks noChangeAspect="1"/>
          </p:cNvPicPr>
          <p:nvPr/>
        </p:nvPicPr>
        <p:blipFill>
          <a:blip r:embed="rId4"/>
          <a:stretch>
            <a:fillRect/>
          </a:stretch>
        </p:blipFill>
        <p:spPr>
          <a:xfrm>
            <a:off x="1593531" y="5198745"/>
            <a:ext cx="6505575" cy="1552575"/>
          </a:xfrm>
          <a:prstGeom prst="rect">
            <a:avLst/>
          </a:prstGeom>
        </p:spPr>
      </p:pic>
      <p:sp>
        <p:nvSpPr>
          <p:cNvPr id="10" name="Rectangle 9">
            <a:extLst>
              <a:ext uri="{FF2B5EF4-FFF2-40B4-BE49-F238E27FC236}">
                <a16:creationId xmlns:a16="http://schemas.microsoft.com/office/drawing/2014/main" id="{6A1091A4-7E6D-4A03-BB94-5543F40C8C28}"/>
              </a:ext>
            </a:extLst>
          </p:cNvPr>
          <p:cNvSpPr/>
          <p:nvPr/>
        </p:nvSpPr>
        <p:spPr>
          <a:xfrm>
            <a:off x="8661223" y="3215640"/>
            <a:ext cx="2879949" cy="3416320"/>
          </a:xfrm>
          <a:prstGeom prst="rect">
            <a:avLst/>
          </a:prstGeom>
        </p:spPr>
        <p:txBody>
          <a:bodyPr wrap="square">
            <a:spAutoFit/>
          </a:bodyPr>
          <a:lstStyle/>
          <a:p>
            <a:r>
              <a:rPr lang="ru-RU" dirty="0"/>
              <a:t>Число операций для свертки 1×1 = (14×14×16)×(1×1×480) = 1.5M</a:t>
            </a:r>
            <a:endParaRPr lang="en-US" dirty="0"/>
          </a:p>
          <a:p>
            <a:endParaRPr lang="ru-RU" dirty="0"/>
          </a:p>
          <a:p>
            <a:r>
              <a:rPr lang="ru-RU" dirty="0"/>
              <a:t>Число </a:t>
            </a:r>
            <a:r>
              <a:rPr lang="ru-RU" dirty="0" err="1"/>
              <a:t>операци</a:t>
            </a:r>
            <a:r>
              <a:rPr lang="ru-RU" dirty="0"/>
              <a:t> для 5×5 = (14×14×48)×(5×5×16) = 3.8M</a:t>
            </a:r>
            <a:endParaRPr lang="en-US" dirty="0"/>
          </a:p>
          <a:p>
            <a:endParaRPr lang="ru-RU" dirty="0"/>
          </a:p>
          <a:p>
            <a:r>
              <a:rPr lang="ru-RU" dirty="0"/>
              <a:t>Общее число операций = 1.5M + 3.8M = 5.3M</a:t>
            </a:r>
          </a:p>
          <a:p>
            <a:r>
              <a:rPr lang="ru-RU" b="1" u="sng" dirty="0"/>
              <a:t>5.3М &lt;&lt; 112.9M</a:t>
            </a:r>
          </a:p>
        </p:txBody>
      </p:sp>
      <p:sp>
        <p:nvSpPr>
          <p:cNvPr id="11" name="Rectangle 10">
            <a:extLst>
              <a:ext uri="{FF2B5EF4-FFF2-40B4-BE49-F238E27FC236}">
                <a16:creationId xmlns:a16="http://schemas.microsoft.com/office/drawing/2014/main" id="{536A8F2E-E150-445F-8498-BF1EBD661208}"/>
              </a:ext>
            </a:extLst>
          </p:cNvPr>
          <p:cNvSpPr/>
          <p:nvPr/>
        </p:nvSpPr>
        <p:spPr>
          <a:xfrm>
            <a:off x="650828" y="3701058"/>
            <a:ext cx="2595232" cy="923330"/>
          </a:xfrm>
          <a:prstGeom prst="rect">
            <a:avLst/>
          </a:prstGeom>
        </p:spPr>
        <p:txBody>
          <a:bodyPr wrap="square">
            <a:spAutoFit/>
          </a:bodyPr>
          <a:lstStyle/>
          <a:p>
            <a:r>
              <a:rPr lang="ru-RU" b="0" i="0" dirty="0">
                <a:solidFill>
                  <a:srgbClr val="000000"/>
                </a:solidFill>
                <a:effectLst/>
                <a:latin typeface="Helvetica Neue"/>
              </a:rPr>
              <a:t>Число операций = (14×14×48)×(5×5×480) = </a:t>
            </a:r>
            <a:r>
              <a:rPr lang="ru-RU" b="1" u="sng" dirty="0">
                <a:solidFill>
                  <a:srgbClr val="000000"/>
                </a:solidFill>
                <a:effectLst/>
                <a:latin typeface="Helvetica Neue"/>
              </a:rPr>
              <a:t>112.9M</a:t>
            </a:r>
            <a:endParaRPr lang="ru-RU" b="1" u="sng" dirty="0"/>
          </a:p>
        </p:txBody>
      </p:sp>
    </p:spTree>
    <p:extLst>
      <p:ext uri="{BB962C8B-B14F-4D97-AF65-F5344CB8AC3E}">
        <p14:creationId xmlns:p14="http://schemas.microsoft.com/office/powerpoint/2010/main" val="4163222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pose detection">
            <a:extLst>
              <a:ext uri="{FF2B5EF4-FFF2-40B4-BE49-F238E27FC236}">
                <a16:creationId xmlns:a16="http://schemas.microsoft.com/office/drawing/2014/main" id="{26D82130-E444-4561-8E4B-13C139DF4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464" y="1027906"/>
            <a:ext cx="2238375" cy="33623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DB2266-4844-4312-AB8C-04891061DFE7}"/>
              </a:ext>
            </a:extLst>
          </p:cNvPr>
          <p:cNvSpPr>
            <a:spLocks noGrp="1"/>
          </p:cNvSpPr>
          <p:nvPr>
            <p:ph type="title"/>
          </p:nvPr>
        </p:nvSpPr>
        <p:spPr/>
        <p:txBody>
          <a:bodyPr/>
          <a:lstStyle/>
          <a:p>
            <a:r>
              <a:rPr lang="ru-RU" dirty="0"/>
              <a:t>Задача классификации</a:t>
            </a:r>
          </a:p>
        </p:txBody>
      </p:sp>
      <p:pic>
        <p:nvPicPr>
          <p:cNvPr id="11" name="Picture 10">
            <a:extLst>
              <a:ext uri="{FF2B5EF4-FFF2-40B4-BE49-F238E27FC236}">
                <a16:creationId xmlns:a16="http://schemas.microsoft.com/office/drawing/2014/main" id="{17A8DB47-80DE-4EBA-94E0-BD1D1A5EAD0C}"/>
              </a:ext>
            </a:extLst>
          </p:cNvPr>
          <p:cNvPicPr>
            <a:picLocks noChangeAspect="1"/>
          </p:cNvPicPr>
          <p:nvPr/>
        </p:nvPicPr>
        <p:blipFill>
          <a:blip r:embed="rId3"/>
          <a:stretch>
            <a:fillRect/>
          </a:stretch>
        </p:blipFill>
        <p:spPr>
          <a:xfrm>
            <a:off x="760892" y="3136226"/>
            <a:ext cx="3131028" cy="2842974"/>
          </a:xfrm>
          <a:prstGeom prst="rect">
            <a:avLst/>
          </a:prstGeom>
        </p:spPr>
      </p:pic>
      <p:pic>
        <p:nvPicPr>
          <p:cNvPr id="1026" name="Picture 2" descr="Image result for object detection">
            <a:extLst>
              <a:ext uri="{FF2B5EF4-FFF2-40B4-BE49-F238E27FC236}">
                <a16:creationId xmlns:a16="http://schemas.microsoft.com/office/drawing/2014/main" id="{B1BC390A-9516-45F0-BA2C-C0DE51983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217" y="2496345"/>
            <a:ext cx="3028949" cy="30289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mantic segmentation">
            <a:extLst>
              <a:ext uri="{FF2B5EF4-FFF2-40B4-BE49-F238E27FC236}">
                <a16:creationId xmlns:a16="http://schemas.microsoft.com/office/drawing/2014/main" id="{DD28D706-5ACC-4036-851E-0834C5AA2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5698" y="3893871"/>
            <a:ext cx="4977130" cy="259900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Image result for object tracking">
            <a:extLst>
              <a:ext uri="{FF2B5EF4-FFF2-40B4-BE49-F238E27FC236}">
                <a16:creationId xmlns:a16="http://schemas.microsoft.com/office/drawing/2014/main" id="{3B2846E9-B73D-4CFC-9D66-5DC0A53E3F7E}"/>
              </a:ext>
            </a:extLst>
          </p:cNvPr>
          <p:cNvSpPr>
            <a:spLocks noChangeAspect="1" noChangeArrowheads="1"/>
          </p:cNvSpPr>
          <p:nvPr/>
        </p:nvSpPr>
        <p:spPr bwMode="auto">
          <a:xfrm>
            <a:off x="4581525" y="2300288"/>
            <a:ext cx="3028950" cy="2257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TextBox 3">
            <a:extLst>
              <a:ext uri="{FF2B5EF4-FFF2-40B4-BE49-F238E27FC236}">
                <a16:creationId xmlns:a16="http://schemas.microsoft.com/office/drawing/2014/main" id="{309B49D6-86A3-4B8D-8DC4-309B7118A106}"/>
              </a:ext>
            </a:extLst>
          </p:cNvPr>
          <p:cNvSpPr txBox="1"/>
          <p:nvPr/>
        </p:nvSpPr>
        <p:spPr>
          <a:xfrm>
            <a:off x="1406161" y="2709068"/>
            <a:ext cx="1927322" cy="369332"/>
          </a:xfrm>
          <a:prstGeom prst="rect">
            <a:avLst/>
          </a:prstGeom>
          <a:noFill/>
        </p:spPr>
        <p:txBody>
          <a:bodyPr wrap="none" rtlCol="0">
            <a:spAutoFit/>
          </a:bodyPr>
          <a:lstStyle/>
          <a:p>
            <a:r>
              <a:rPr lang="ru-RU" dirty="0"/>
              <a:t>1. Классификация</a:t>
            </a:r>
          </a:p>
        </p:txBody>
      </p:sp>
      <p:sp>
        <p:nvSpPr>
          <p:cNvPr id="14" name="TextBox 13">
            <a:extLst>
              <a:ext uri="{FF2B5EF4-FFF2-40B4-BE49-F238E27FC236}">
                <a16:creationId xmlns:a16="http://schemas.microsoft.com/office/drawing/2014/main" id="{17E70FF9-2943-4130-913B-164CE9CD929E}"/>
              </a:ext>
            </a:extLst>
          </p:cNvPr>
          <p:cNvSpPr txBox="1"/>
          <p:nvPr/>
        </p:nvSpPr>
        <p:spPr>
          <a:xfrm>
            <a:off x="4819921" y="2104271"/>
            <a:ext cx="1981120" cy="369332"/>
          </a:xfrm>
          <a:prstGeom prst="rect">
            <a:avLst/>
          </a:prstGeom>
          <a:noFill/>
        </p:spPr>
        <p:txBody>
          <a:bodyPr wrap="none" rtlCol="0">
            <a:spAutoFit/>
          </a:bodyPr>
          <a:lstStyle/>
          <a:p>
            <a:r>
              <a:rPr lang="ru-RU" dirty="0"/>
              <a:t>2. </a:t>
            </a:r>
            <a:r>
              <a:rPr lang="en-US" dirty="0"/>
              <a:t>Object detection</a:t>
            </a:r>
            <a:endParaRPr lang="ru-RU" dirty="0"/>
          </a:p>
        </p:txBody>
      </p:sp>
      <p:sp>
        <p:nvSpPr>
          <p:cNvPr id="15" name="TextBox 14">
            <a:extLst>
              <a:ext uri="{FF2B5EF4-FFF2-40B4-BE49-F238E27FC236}">
                <a16:creationId xmlns:a16="http://schemas.microsoft.com/office/drawing/2014/main" id="{168CDC53-DA50-4A3B-AA66-FBC92EAF2823}"/>
              </a:ext>
            </a:extLst>
          </p:cNvPr>
          <p:cNvSpPr txBox="1"/>
          <p:nvPr/>
        </p:nvSpPr>
        <p:spPr>
          <a:xfrm>
            <a:off x="7480770" y="6488668"/>
            <a:ext cx="3197927" cy="369332"/>
          </a:xfrm>
          <a:prstGeom prst="rect">
            <a:avLst/>
          </a:prstGeom>
          <a:noFill/>
        </p:spPr>
        <p:txBody>
          <a:bodyPr wrap="none" rtlCol="0">
            <a:spAutoFit/>
          </a:bodyPr>
          <a:lstStyle/>
          <a:p>
            <a:r>
              <a:rPr lang="ru-RU" dirty="0"/>
              <a:t>3. Семантическая сегментация</a:t>
            </a:r>
          </a:p>
        </p:txBody>
      </p:sp>
      <p:sp>
        <p:nvSpPr>
          <p:cNvPr id="16" name="TextBox 15">
            <a:extLst>
              <a:ext uri="{FF2B5EF4-FFF2-40B4-BE49-F238E27FC236}">
                <a16:creationId xmlns:a16="http://schemas.microsoft.com/office/drawing/2014/main" id="{C476B340-CE2B-408C-95D4-766BE88C7DC7}"/>
              </a:ext>
            </a:extLst>
          </p:cNvPr>
          <p:cNvSpPr txBox="1"/>
          <p:nvPr/>
        </p:nvSpPr>
        <p:spPr>
          <a:xfrm>
            <a:off x="9013413" y="662781"/>
            <a:ext cx="1803379" cy="369332"/>
          </a:xfrm>
          <a:prstGeom prst="rect">
            <a:avLst/>
          </a:prstGeom>
          <a:noFill/>
        </p:spPr>
        <p:txBody>
          <a:bodyPr wrap="none" rtlCol="0">
            <a:spAutoFit/>
          </a:bodyPr>
          <a:lstStyle/>
          <a:p>
            <a:r>
              <a:rPr lang="ru-RU" dirty="0"/>
              <a:t>4. </a:t>
            </a:r>
            <a:r>
              <a:rPr lang="en-US" dirty="0"/>
              <a:t>Pose detection</a:t>
            </a:r>
            <a:endParaRPr lang="ru-RU" dirty="0"/>
          </a:p>
        </p:txBody>
      </p:sp>
      <p:sp>
        <p:nvSpPr>
          <p:cNvPr id="17" name="TextBox 16">
            <a:extLst>
              <a:ext uri="{FF2B5EF4-FFF2-40B4-BE49-F238E27FC236}">
                <a16:creationId xmlns:a16="http://schemas.microsoft.com/office/drawing/2014/main" id="{1026DCB2-05EE-4941-AC62-5E3C29F80B15}"/>
              </a:ext>
            </a:extLst>
          </p:cNvPr>
          <p:cNvSpPr txBox="1"/>
          <p:nvPr/>
        </p:nvSpPr>
        <p:spPr>
          <a:xfrm>
            <a:off x="440669" y="6257448"/>
            <a:ext cx="2145267" cy="369332"/>
          </a:xfrm>
          <a:prstGeom prst="rect">
            <a:avLst/>
          </a:prstGeom>
          <a:noFill/>
        </p:spPr>
        <p:txBody>
          <a:bodyPr wrap="none" rtlCol="0">
            <a:spAutoFit/>
          </a:bodyPr>
          <a:lstStyle/>
          <a:p>
            <a:r>
              <a:rPr lang="ru-RU" dirty="0"/>
              <a:t>5. Трекинг объектов</a:t>
            </a:r>
          </a:p>
        </p:txBody>
      </p:sp>
      <p:sp>
        <p:nvSpPr>
          <p:cNvPr id="18" name="TextBox 17">
            <a:extLst>
              <a:ext uri="{FF2B5EF4-FFF2-40B4-BE49-F238E27FC236}">
                <a16:creationId xmlns:a16="http://schemas.microsoft.com/office/drawing/2014/main" id="{EADF588F-3240-44ED-B595-00AAC6D9CDAC}"/>
              </a:ext>
            </a:extLst>
          </p:cNvPr>
          <p:cNvSpPr txBox="1"/>
          <p:nvPr/>
        </p:nvSpPr>
        <p:spPr>
          <a:xfrm>
            <a:off x="2875101" y="6037026"/>
            <a:ext cx="2564613" cy="369332"/>
          </a:xfrm>
          <a:prstGeom prst="rect">
            <a:avLst/>
          </a:prstGeom>
          <a:noFill/>
        </p:spPr>
        <p:txBody>
          <a:bodyPr wrap="none" rtlCol="0">
            <a:spAutoFit/>
          </a:bodyPr>
          <a:lstStyle/>
          <a:p>
            <a:r>
              <a:rPr lang="ru-RU" dirty="0"/>
              <a:t>6. Распознавание сцены</a:t>
            </a:r>
          </a:p>
        </p:txBody>
      </p:sp>
      <p:sp>
        <p:nvSpPr>
          <p:cNvPr id="19" name="TextBox 18">
            <a:extLst>
              <a:ext uri="{FF2B5EF4-FFF2-40B4-BE49-F238E27FC236}">
                <a16:creationId xmlns:a16="http://schemas.microsoft.com/office/drawing/2014/main" id="{2B5869BC-5BE0-4E09-8B76-D8538721F392}"/>
              </a:ext>
            </a:extLst>
          </p:cNvPr>
          <p:cNvSpPr txBox="1"/>
          <p:nvPr/>
        </p:nvSpPr>
        <p:spPr>
          <a:xfrm>
            <a:off x="4538788" y="6442114"/>
            <a:ext cx="1560042" cy="369332"/>
          </a:xfrm>
          <a:prstGeom prst="rect">
            <a:avLst/>
          </a:prstGeom>
          <a:noFill/>
        </p:spPr>
        <p:txBody>
          <a:bodyPr wrap="none" rtlCol="0">
            <a:spAutoFit/>
          </a:bodyPr>
          <a:lstStyle/>
          <a:p>
            <a:r>
              <a:rPr lang="ru-RU" dirty="0"/>
              <a:t>7. Стилизация</a:t>
            </a:r>
          </a:p>
        </p:txBody>
      </p:sp>
    </p:spTree>
    <p:extLst>
      <p:ext uri="{BB962C8B-B14F-4D97-AF65-F5344CB8AC3E}">
        <p14:creationId xmlns:p14="http://schemas.microsoft.com/office/powerpoint/2010/main" val="3353517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CDB2-8DA5-4C42-B326-5614FFD1B70A}"/>
              </a:ext>
            </a:extLst>
          </p:cNvPr>
          <p:cNvSpPr>
            <a:spLocks noGrp="1"/>
          </p:cNvSpPr>
          <p:nvPr>
            <p:ph type="title"/>
          </p:nvPr>
        </p:nvSpPr>
        <p:spPr/>
        <p:txBody>
          <a:bodyPr/>
          <a:lstStyle/>
          <a:p>
            <a:r>
              <a:rPr lang="ru-RU" dirty="0"/>
              <a:t>Глобальный пулинг</a:t>
            </a:r>
          </a:p>
        </p:txBody>
      </p:sp>
      <p:pic>
        <p:nvPicPr>
          <p:cNvPr id="5" name="Content Placeholder 4">
            <a:extLst>
              <a:ext uri="{FF2B5EF4-FFF2-40B4-BE49-F238E27FC236}">
                <a16:creationId xmlns:a16="http://schemas.microsoft.com/office/drawing/2014/main" id="{3E3AB959-86ED-481F-9223-E11FDE79134D}"/>
              </a:ext>
            </a:extLst>
          </p:cNvPr>
          <p:cNvPicPr>
            <a:picLocks noGrp="1" noChangeAspect="1"/>
          </p:cNvPicPr>
          <p:nvPr>
            <p:ph idx="1"/>
          </p:nvPr>
        </p:nvPicPr>
        <p:blipFill>
          <a:blip r:embed="rId2"/>
          <a:stretch>
            <a:fillRect/>
          </a:stretch>
        </p:blipFill>
        <p:spPr>
          <a:xfrm>
            <a:off x="2441665" y="3975722"/>
            <a:ext cx="6946175" cy="2708456"/>
          </a:xfrm>
        </p:spPr>
      </p:pic>
      <p:sp>
        <p:nvSpPr>
          <p:cNvPr id="7" name="Rectangle 6">
            <a:extLst>
              <a:ext uri="{FF2B5EF4-FFF2-40B4-BE49-F238E27FC236}">
                <a16:creationId xmlns:a16="http://schemas.microsoft.com/office/drawing/2014/main" id="{2C305253-AA66-4DA5-A14E-10BDC0E36667}"/>
              </a:ext>
            </a:extLst>
          </p:cNvPr>
          <p:cNvSpPr/>
          <p:nvPr/>
        </p:nvSpPr>
        <p:spPr>
          <a:xfrm>
            <a:off x="811892" y="1499595"/>
            <a:ext cx="10205720" cy="2308324"/>
          </a:xfrm>
          <a:prstGeom prst="rect">
            <a:avLst/>
          </a:prstGeom>
        </p:spPr>
        <p:txBody>
          <a:bodyPr wrap="square">
            <a:spAutoFit/>
          </a:bodyPr>
          <a:lstStyle/>
          <a:p>
            <a:pPr marL="285750" indent="-285750">
              <a:buFont typeface="Arial" panose="020B0604020202020204" pitchFamily="34" charset="0"/>
              <a:buChar char="•"/>
            </a:pPr>
            <a:r>
              <a:rPr lang="ru-RU" b="0" i="0" dirty="0">
                <a:solidFill>
                  <a:srgbClr val="000000"/>
                </a:solidFill>
                <a:effectLst/>
                <a:latin typeface="Helvetica Neue"/>
              </a:rPr>
              <a:t>Ранее полностью полносвязные (FC) слои использовались в конце сети, например, в AlexNet. Все входы подключены к каждому выходу. </a:t>
            </a:r>
            <a:r>
              <a:rPr lang="ru-RU" b="1" i="0" dirty="0">
                <a:solidFill>
                  <a:srgbClr val="000000"/>
                </a:solidFill>
                <a:effectLst/>
                <a:latin typeface="Helvetica Neue"/>
              </a:rPr>
              <a:t>Количество весов (соединений) выше = 7 × 7 × 1024 × 1024 = 51,3M</a:t>
            </a:r>
          </a:p>
          <a:p>
            <a:pPr marL="285750" indent="-285750">
              <a:buFont typeface="Arial" panose="020B0604020202020204" pitchFamily="34" charset="0"/>
              <a:buChar char="•"/>
            </a:pPr>
            <a:endParaRPr lang="ru-RU" dirty="0">
              <a:solidFill>
                <a:srgbClr val="000000"/>
              </a:solidFill>
              <a:latin typeface="Helvetica Neue"/>
            </a:endParaRPr>
          </a:p>
          <a:p>
            <a:pPr marL="285750" indent="-285750">
              <a:buFont typeface="Arial" panose="020B0604020202020204" pitchFamily="34" charset="0"/>
              <a:buChar char="•"/>
            </a:pPr>
            <a:r>
              <a:rPr lang="ru-RU" dirty="0">
                <a:solidFill>
                  <a:srgbClr val="000000"/>
                </a:solidFill>
                <a:latin typeface="Helvetica Neue"/>
              </a:rPr>
              <a:t>Г</a:t>
            </a:r>
            <a:r>
              <a:rPr lang="ru-RU" b="0" i="0" dirty="0">
                <a:solidFill>
                  <a:srgbClr val="000000"/>
                </a:solidFill>
                <a:effectLst/>
                <a:latin typeface="Helvetica Neue"/>
              </a:rPr>
              <a:t>лобальный пулинг используется</a:t>
            </a:r>
            <a:r>
              <a:rPr lang="en-US" b="0" i="0" dirty="0">
                <a:solidFill>
                  <a:srgbClr val="000000"/>
                </a:solidFill>
                <a:effectLst/>
                <a:latin typeface="Helvetica Neue"/>
              </a:rPr>
              <a:t> </a:t>
            </a:r>
            <a:r>
              <a:rPr lang="ru-RU" b="0" i="0" dirty="0">
                <a:solidFill>
                  <a:srgbClr val="000000"/>
                </a:solidFill>
                <a:effectLst/>
                <a:latin typeface="Helvetica Neue"/>
              </a:rPr>
              <a:t>в конце сети путем усреднения каждой карты характеристик от 7х7 до 1х1. </a:t>
            </a:r>
            <a:r>
              <a:rPr lang="ru-RU" b="1" i="0" dirty="0">
                <a:solidFill>
                  <a:srgbClr val="000000"/>
                </a:solidFill>
                <a:effectLst/>
                <a:latin typeface="Helvetica Neue"/>
              </a:rPr>
              <a:t>Количество весов = 0</a:t>
            </a:r>
          </a:p>
          <a:p>
            <a:pPr marL="285750" indent="-285750">
              <a:buFont typeface="Arial" panose="020B0604020202020204" pitchFamily="34" charset="0"/>
              <a:buChar char="•"/>
            </a:pPr>
            <a:endParaRPr lang="ru-RU" b="0" i="0" dirty="0">
              <a:solidFill>
                <a:srgbClr val="000000"/>
              </a:solidFill>
              <a:effectLst/>
              <a:latin typeface="Helvetica Neue"/>
            </a:endParaRPr>
          </a:p>
          <a:p>
            <a:pPr marL="285750" indent="-285750">
              <a:buFont typeface="Arial" panose="020B0604020202020204" pitchFamily="34" charset="0"/>
              <a:buChar char="•"/>
            </a:pPr>
            <a:r>
              <a:rPr lang="ru-RU" dirty="0">
                <a:solidFill>
                  <a:srgbClr val="000000"/>
                </a:solidFill>
                <a:latin typeface="Helvetica Neue"/>
              </a:rPr>
              <a:t>Увеличение точности до 0.5-1.0%, предотвращение переобучения</a:t>
            </a:r>
            <a:endParaRPr lang="ru-RU" b="0" i="0" dirty="0">
              <a:solidFill>
                <a:srgbClr val="000000"/>
              </a:solidFill>
              <a:effectLst/>
              <a:latin typeface="Helvetica Neue"/>
            </a:endParaRPr>
          </a:p>
        </p:txBody>
      </p:sp>
    </p:spTree>
    <p:extLst>
      <p:ext uri="{BB962C8B-B14F-4D97-AF65-F5344CB8AC3E}">
        <p14:creationId xmlns:p14="http://schemas.microsoft.com/office/powerpoint/2010/main" val="203209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0FF8F-5EDB-4CEF-93CC-289769C37B56}"/>
              </a:ext>
            </a:extLst>
          </p:cNvPr>
          <p:cNvSpPr>
            <a:spLocks noGrp="1"/>
          </p:cNvSpPr>
          <p:nvPr>
            <p:ph type="title"/>
          </p:nvPr>
        </p:nvSpPr>
        <p:spPr/>
        <p:txBody>
          <a:bodyPr/>
          <a:lstStyle/>
          <a:p>
            <a:r>
              <a:rPr lang="en-US" dirty="0"/>
              <a:t>DenseNet (2016)</a:t>
            </a:r>
            <a:endParaRPr lang="ru-RU" dirty="0"/>
          </a:p>
        </p:txBody>
      </p:sp>
      <p:pic>
        <p:nvPicPr>
          <p:cNvPr id="4" name="Content Placeholder 3">
            <a:extLst>
              <a:ext uri="{FF2B5EF4-FFF2-40B4-BE49-F238E27FC236}">
                <a16:creationId xmlns:a16="http://schemas.microsoft.com/office/drawing/2014/main" id="{2457A236-22A2-4491-9CD1-3930FAA819F0}"/>
              </a:ext>
            </a:extLst>
          </p:cNvPr>
          <p:cNvPicPr>
            <a:picLocks noGrp="1" noChangeAspect="1"/>
          </p:cNvPicPr>
          <p:nvPr>
            <p:ph idx="1"/>
          </p:nvPr>
        </p:nvPicPr>
        <p:blipFill>
          <a:blip r:embed="rId2"/>
          <a:stretch>
            <a:fillRect/>
          </a:stretch>
        </p:blipFill>
        <p:spPr>
          <a:xfrm>
            <a:off x="1633323" y="2731744"/>
            <a:ext cx="8394597" cy="3931470"/>
          </a:xfrm>
          <a:prstGeom prst="rect">
            <a:avLst/>
          </a:prstGeom>
        </p:spPr>
      </p:pic>
      <p:pic>
        <p:nvPicPr>
          <p:cNvPr id="6" name="Picture 5">
            <a:extLst>
              <a:ext uri="{FF2B5EF4-FFF2-40B4-BE49-F238E27FC236}">
                <a16:creationId xmlns:a16="http://schemas.microsoft.com/office/drawing/2014/main" id="{F7C0B5E5-80AE-4446-8D9B-B06F936320B6}"/>
              </a:ext>
            </a:extLst>
          </p:cNvPr>
          <p:cNvPicPr>
            <a:picLocks noChangeAspect="1"/>
          </p:cNvPicPr>
          <p:nvPr/>
        </p:nvPicPr>
        <p:blipFill>
          <a:blip r:embed="rId3"/>
          <a:stretch>
            <a:fillRect/>
          </a:stretch>
        </p:blipFill>
        <p:spPr>
          <a:xfrm>
            <a:off x="1633323" y="1527131"/>
            <a:ext cx="8618117" cy="1113173"/>
          </a:xfrm>
          <a:prstGeom prst="rect">
            <a:avLst/>
          </a:prstGeom>
        </p:spPr>
      </p:pic>
      <p:sp>
        <p:nvSpPr>
          <p:cNvPr id="7" name="TextBox 6">
            <a:extLst>
              <a:ext uri="{FF2B5EF4-FFF2-40B4-BE49-F238E27FC236}">
                <a16:creationId xmlns:a16="http://schemas.microsoft.com/office/drawing/2014/main" id="{833D898E-2986-4F18-93D0-50782C611AE5}"/>
              </a:ext>
            </a:extLst>
          </p:cNvPr>
          <p:cNvSpPr txBox="1"/>
          <p:nvPr/>
        </p:nvSpPr>
        <p:spPr>
          <a:xfrm>
            <a:off x="6512560" y="1168400"/>
            <a:ext cx="2881815" cy="369332"/>
          </a:xfrm>
          <a:prstGeom prst="rect">
            <a:avLst/>
          </a:prstGeom>
          <a:noFill/>
        </p:spPr>
        <p:txBody>
          <a:bodyPr wrap="none" rtlCol="0">
            <a:spAutoFit/>
          </a:bodyPr>
          <a:lstStyle/>
          <a:p>
            <a:r>
              <a:rPr lang="ru-RU" dirty="0"/>
              <a:t>Победа на </a:t>
            </a:r>
            <a:r>
              <a:rPr lang="en-US" dirty="0"/>
              <a:t>ImageNet 2016 </a:t>
            </a:r>
            <a:r>
              <a:rPr lang="ru-RU" dirty="0"/>
              <a:t>г.</a:t>
            </a:r>
          </a:p>
        </p:txBody>
      </p:sp>
    </p:spTree>
    <p:extLst>
      <p:ext uri="{BB962C8B-B14F-4D97-AF65-F5344CB8AC3E}">
        <p14:creationId xmlns:p14="http://schemas.microsoft.com/office/powerpoint/2010/main" val="2658123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6DDF5-7AC1-4102-9541-E975CAEA8A8C}"/>
              </a:ext>
            </a:extLst>
          </p:cNvPr>
          <p:cNvSpPr>
            <a:spLocks noGrp="1"/>
          </p:cNvSpPr>
          <p:nvPr>
            <p:ph type="title"/>
          </p:nvPr>
        </p:nvSpPr>
        <p:spPr/>
        <p:txBody>
          <a:bodyPr/>
          <a:lstStyle/>
          <a:p>
            <a:r>
              <a:rPr lang="en-US" dirty="0"/>
              <a:t>ResNet </a:t>
            </a:r>
            <a:r>
              <a:rPr lang="ru-RU" dirty="0"/>
              <a:t>со стохастической глубиной</a:t>
            </a:r>
          </a:p>
        </p:txBody>
      </p:sp>
      <p:sp>
        <p:nvSpPr>
          <p:cNvPr id="3" name="Content Placeholder 2">
            <a:extLst>
              <a:ext uri="{FF2B5EF4-FFF2-40B4-BE49-F238E27FC236}">
                <a16:creationId xmlns:a16="http://schemas.microsoft.com/office/drawing/2014/main" id="{1A403F76-C10A-428A-AAF1-5145D89AA94D}"/>
              </a:ext>
            </a:extLst>
          </p:cNvPr>
          <p:cNvSpPr>
            <a:spLocks noGrp="1"/>
          </p:cNvSpPr>
          <p:nvPr>
            <p:ph idx="1"/>
          </p:nvPr>
        </p:nvSpPr>
        <p:spPr>
          <a:xfrm>
            <a:off x="838200" y="1409065"/>
            <a:ext cx="10515600" cy="4351338"/>
          </a:xfrm>
        </p:spPr>
        <p:txBody>
          <a:bodyPr>
            <a:normAutofit/>
          </a:bodyPr>
          <a:lstStyle/>
          <a:p>
            <a:r>
              <a:rPr lang="en-US" sz="1800" dirty="0"/>
              <a:t>ResNet </a:t>
            </a:r>
            <a:r>
              <a:rPr lang="ru-RU" sz="1800" dirty="0"/>
              <a:t>оказался революцией 2015 г.</a:t>
            </a:r>
          </a:p>
          <a:p>
            <a:r>
              <a:rPr lang="ru-RU" sz="1800" dirty="0"/>
              <a:t>Основной недостаток - для более глубокой сети обычно требуются недели для обучения, что делает ее практически невозможной в реальных приложениях</a:t>
            </a:r>
          </a:p>
          <a:p>
            <a:r>
              <a:rPr lang="en-US" sz="1800" dirty="0"/>
              <a:t>Huang et al  </a:t>
            </a:r>
            <a:r>
              <a:rPr lang="ru-RU" sz="1800" dirty="0"/>
              <a:t>нелогичный метод случайного сбрасывания слоев во время обучения и использования всей сети в тестировании</a:t>
            </a:r>
          </a:p>
          <a:p>
            <a:r>
              <a:rPr lang="ru-RU" sz="1800" dirty="0"/>
              <a:t>Авторы используют остаточный блок </a:t>
            </a:r>
            <a:r>
              <a:rPr lang="en-US" sz="1800" dirty="0"/>
              <a:t>ResNet </a:t>
            </a:r>
            <a:r>
              <a:rPr lang="ru-RU" sz="1800" dirty="0"/>
              <a:t>в качестве строительного блока всей сети</a:t>
            </a:r>
          </a:p>
          <a:p>
            <a:r>
              <a:rPr lang="ru-RU" sz="1800" dirty="0"/>
              <a:t>Во время обучения, когда блок включен данные проходят через уровни слоев, так и через соединение, если выключен – только через соединение </a:t>
            </a:r>
          </a:p>
        </p:txBody>
      </p:sp>
      <p:pic>
        <p:nvPicPr>
          <p:cNvPr id="5" name="Picture 4">
            <a:extLst>
              <a:ext uri="{FF2B5EF4-FFF2-40B4-BE49-F238E27FC236}">
                <a16:creationId xmlns:a16="http://schemas.microsoft.com/office/drawing/2014/main" id="{0744BB6E-9F43-4509-AE10-93381A290983}"/>
              </a:ext>
            </a:extLst>
          </p:cNvPr>
          <p:cNvPicPr>
            <a:picLocks noChangeAspect="1"/>
          </p:cNvPicPr>
          <p:nvPr/>
        </p:nvPicPr>
        <p:blipFill>
          <a:blip r:embed="rId2"/>
          <a:stretch>
            <a:fillRect/>
          </a:stretch>
        </p:blipFill>
        <p:spPr>
          <a:xfrm>
            <a:off x="2153920" y="4191965"/>
            <a:ext cx="7081520" cy="2513939"/>
          </a:xfrm>
          <a:prstGeom prst="rect">
            <a:avLst/>
          </a:prstGeom>
        </p:spPr>
      </p:pic>
      <p:sp>
        <p:nvSpPr>
          <p:cNvPr id="6" name="TextBox 5">
            <a:extLst>
              <a:ext uri="{FF2B5EF4-FFF2-40B4-BE49-F238E27FC236}">
                <a16:creationId xmlns:a16="http://schemas.microsoft.com/office/drawing/2014/main" id="{4887D37B-A938-411E-987D-688A05518EB0}"/>
              </a:ext>
            </a:extLst>
          </p:cNvPr>
          <p:cNvSpPr txBox="1"/>
          <p:nvPr/>
        </p:nvSpPr>
        <p:spPr>
          <a:xfrm>
            <a:off x="9235441" y="4511040"/>
            <a:ext cx="2560320" cy="923330"/>
          </a:xfrm>
          <a:prstGeom prst="rect">
            <a:avLst/>
          </a:prstGeom>
          <a:noFill/>
        </p:spPr>
        <p:txBody>
          <a:bodyPr wrap="square" rtlCol="0">
            <a:spAutoFit/>
          </a:bodyPr>
          <a:lstStyle/>
          <a:p>
            <a:r>
              <a:rPr lang="ru-RU" dirty="0"/>
              <a:t>Каждый блок имеет вероятность выживания!</a:t>
            </a:r>
          </a:p>
        </p:txBody>
      </p:sp>
    </p:spTree>
    <p:extLst>
      <p:ext uri="{BB962C8B-B14F-4D97-AF65-F5344CB8AC3E}">
        <p14:creationId xmlns:p14="http://schemas.microsoft.com/office/powerpoint/2010/main" val="358587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6DDF5-7AC1-4102-9541-E975CAEA8A8C}"/>
              </a:ext>
            </a:extLst>
          </p:cNvPr>
          <p:cNvSpPr>
            <a:spLocks noGrp="1"/>
          </p:cNvSpPr>
          <p:nvPr>
            <p:ph type="title"/>
          </p:nvPr>
        </p:nvSpPr>
        <p:spPr/>
        <p:txBody>
          <a:bodyPr/>
          <a:lstStyle/>
          <a:p>
            <a:r>
              <a:rPr lang="en-US" dirty="0"/>
              <a:t>ResNet </a:t>
            </a:r>
            <a:r>
              <a:rPr lang="ru-RU" dirty="0"/>
              <a:t>со стохастической глубиной</a:t>
            </a:r>
          </a:p>
        </p:txBody>
      </p:sp>
      <p:sp>
        <p:nvSpPr>
          <p:cNvPr id="3" name="Content Placeholder 2">
            <a:extLst>
              <a:ext uri="{FF2B5EF4-FFF2-40B4-BE49-F238E27FC236}">
                <a16:creationId xmlns:a16="http://schemas.microsoft.com/office/drawing/2014/main" id="{1A403F76-C10A-428A-AAF1-5145D89AA94D}"/>
              </a:ext>
            </a:extLst>
          </p:cNvPr>
          <p:cNvSpPr>
            <a:spLocks noGrp="1"/>
          </p:cNvSpPr>
          <p:nvPr>
            <p:ph idx="1"/>
          </p:nvPr>
        </p:nvSpPr>
        <p:spPr>
          <a:xfrm>
            <a:off x="838200" y="1409065"/>
            <a:ext cx="10515600" cy="4351338"/>
          </a:xfrm>
        </p:spPr>
        <p:txBody>
          <a:bodyPr>
            <a:normAutofit/>
          </a:bodyPr>
          <a:lstStyle/>
          <a:p>
            <a:r>
              <a:rPr lang="ru-RU" sz="1800" dirty="0"/>
              <a:t>Во время обучения каждый слой имеет вероятность выживания </a:t>
            </a:r>
            <a:r>
              <a:rPr lang="en-US" sz="1800" dirty="0"/>
              <a:t>p</a:t>
            </a:r>
          </a:p>
          <a:p>
            <a:r>
              <a:rPr lang="ru-RU" sz="1800" dirty="0"/>
              <a:t>Во время тестирования все блоки остаются активными и калибруются в соответствии с вероятностью его выживания во время обучения</a:t>
            </a:r>
          </a:p>
          <a:p>
            <a:r>
              <a:rPr lang="ru-RU" sz="1800" dirty="0"/>
              <a:t>Авторы применили линейное правило затухания к вероятности выживания каждого остаточного блока</a:t>
            </a:r>
          </a:p>
          <a:p>
            <a:r>
              <a:rPr lang="ru-RU" sz="1800" dirty="0"/>
              <a:t>Поскольку более ранние слои извлекают низкоуровневые объекты (границы, формы), которые будут использоваться более поздними, их не следует отбрасывать слишком часто</a:t>
            </a:r>
            <a:endParaRPr lang="en-US" sz="1800" dirty="0"/>
          </a:p>
        </p:txBody>
      </p:sp>
      <p:pic>
        <p:nvPicPr>
          <p:cNvPr id="5" name="Picture 4">
            <a:extLst>
              <a:ext uri="{FF2B5EF4-FFF2-40B4-BE49-F238E27FC236}">
                <a16:creationId xmlns:a16="http://schemas.microsoft.com/office/drawing/2014/main" id="{0744BB6E-9F43-4509-AE10-93381A290983}"/>
              </a:ext>
            </a:extLst>
          </p:cNvPr>
          <p:cNvPicPr>
            <a:picLocks noChangeAspect="1"/>
          </p:cNvPicPr>
          <p:nvPr/>
        </p:nvPicPr>
        <p:blipFill>
          <a:blip r:embed="rId2"/>
          <a:stretch>
            <a:fillRect/>
          </a:stretch>
        </p:blipFill>
        <p:spPr>
          <a:xfrm>
            <a:off x="2346960" y="4191965"/>
            <a:ext cx="7081520" cy="2513939"/>
          </a:xfrm>
          <a:prstGeom prst="rect">
            <a:avLst/>
          </a:prstGeom>
        </p:spPr>
      </p:pic>
      <p:pic>
        <p:nvPicPr>
          <p:cNvPr id="9" name="Picture 8">
            <a:extLst>
              <a:ext uri="{FF2B5EF4-FFF2-40B4-BE49-F238E27FC236}">
                <a16:creationId xmlns:a16="http://schemas.microsoft.com/office/drawing/2014/main" id="{AF078F99-35C7-4D59-AFF2-2AE9F42E0D27}"/>
              </a:ext>
            </a:extLst>
          </p:cNvPr>
          <p:cNvPicPr>
            <a:picLocks noChangeAspect="1"/>
          </p:cNvPicPr>
          <p:nvPr/>
        </p:nvPicPr>
        <p:blipFill>
          <a:blip r:embed="rId3"/>
          <a:stretch>
            <a:fillRect/>
          </a:stretch>
        </p:blipFill>
        <p:spPr>
          <a:xfrm>
            <a:off x="4481195" y="3743325"/>
            <a:ext cx="2457450" cy="285750"/>
          </a:xfrm>
          <a:prstGeom prst="rect">
            <a:avLst/>
          </a:prstGeom>
        </p:spPr>
      </p:pic>
      <p:sp>
        <p:nvSpPr>
          <p:cNvPr id="15" name="TextBox 14">
            <a:extLst>
              <a:ext uri="{FF2B5EF4-FFF2-40B4-BE49-F238E27FC236}">
                <a16:creationId xmlns:a16="http://schemas.microsoft.com/office/drawing/2014/main" id="{FE4252FD-A900-4CB4-9F9A-32F26CEAF821}"/>
              </a:ext>
            </a:extLst>
          </p:cNvPr>
          <p:cNvSpPr txBox="1"/>
          <p:nvPr/>
        </p:nvSpPr>
        <p:spPr>
          <a:xfrm>
            <a:off x="9530080" y="4184551"/>
            <a:ext cx="2422641" cy="2308324"/>
          </a:xfrm>
          <a:prstGeom prst="rect">
            <a:avLst/>
          </a:prstGeom>
          <a:noFill/>
        </p:spPr>
        <p:txBody>
          <a:bodyPr wrap="square" rtlCol="0">
            <a:spAutoFit/>
          </a:bodyPr>
          <a:lstStyle/>
          <a:p>
            <a:r>
              <a:rPr lang="en-US" dirty="0"/>
              <a:t>Pl – </a:t>
            </a:r>
            <a:r>
              <a:rPr lang="ru-RU" dirty="0"/>
              <a:t>вероятность блока</a:t>
            </a:r>
          </a:p>
          <a:p>
            <a:r>
              <a:rPr lang="en-US" dirty="0"/>
              <a:t>L – </a:t>
            </a:r>
            <a:r>
              <a:rPr lang="ru-RU" dirty="0"/>
              <a:t>общее количество остаточных блоков, </a:t>
            </a:r>
          </a:p>
          <a:p>
            <a:r>
              <a:rPr lang="en-US" dirty="0"/>
              <a:t>PL – </a:t>
            </a:r>
            <a:r>
              <a:rPr lang="ru-RU" dirty="0"/>
              <a:t>вероятность выживания последнего остаточного блока, равная 0.5</a:t>
            </a:r>
          </a:p>
        </p:txBody>
      </p:sp>
    </p:spTree>
    <p:extLst>
      <p:ext uri="{BB962C8B-B14F-4D97-AF65-F5344CB8AC3E}">
        <p14:creationId xmlns:p14="http://schemas.microsoft.com/office/powerpoint/2010/main" val="3546007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6DDF5-7AC1-4102-9541-E975CAEA8A8C}"/>
              </a:ext>
            </a:extLst>
          </p:cNvPr>
          <p:cNvSpPr>
            <a:spLocks noGrp="1"/>
          </p:cNvSpPr>
          <p:nvPr>
            <p:ph type="title"/>
          </p:nvPr>
        </p:nvSpPr>
        <p:spPr/>
        <p:txBody>
          <a:bodyPr/>
          <a:lstStyle/>
          <a:p>
            <a:r>
              <a:rPr lang="en-US" dirty="0"/>
              <a:t>ResNet </a:t>
            </a:r>
            <a:r>
              <a:rPr lang="ru-RU" dirty="0"/>
              <a:t>со стохастической глубиной</a:t>
            </a:r>
          </a:p>
        </p:txBody>
      </p:sp>
      <p:sp>
        <p:nvSpPr>
          <p:cNvPr id="3" name="Content Placeholder 2">
            <a:extLst>
              <a:ext uri="{FF2B5EF4-FFF2-40B4-BE49-F238E27FC236}">
                <a16:creationId xmlns:a16="http://schemas.microsoft.com/office/drawing/2014/main" id="{1A403F76-C10A-428A-AAF1-5145D89AA94D}"/>
              </a:ext>
            </a:extLst>
          </p:cNvPr>
          <p:cNvSpPr>
            <a:spLocks noGrp="1"/>
          </p:cNvSpPr>
          <p:nvPr>
            <p:ph idx="1"/>
          </p:nvPr>
        </p:nvSpPr>
        <p:spPr>
          <a:xfrm>
            <a:off x="838200" y="1409065"/>
            <a:ext cx="9951720" cy="4351338"/>
          </a:xfrm>
        </p:spPr>
        <p:txBody>
          <a:bodyPr>
            <a:normAutofit/>
          </a:bodyPr>
          <a:lstStyle/>
          <a:p>
            <a:r>
              <a:rPr lang="ru-RU" sz="2200" dirty="0"/>
              <a:t>Как и в случае с Dropout, обучение глубокой сети со стохастической глубиной может рассматриваться как обучение </a:t>
            </a:r>
            <a:r>
              <a:rPr lang="ru-RU" sz="2200" b="1" u="sng" dirty="0"/>
              <a:t>множества небольших ResNet</a:t>
            </a:r>
          </a:p>
          <a:p>
            <a:r>
              <a:rPr lang="ru-RU" sz="2200" dirty="0"/>
              <a:t>Разница в том, что этот метод случайным образом сбрасывает весь слой, в то время как </a:t>
            </a:r>
            <a:r>
              <a:rPr lang="ru-RU" sz="2200" b="1" dirty="0"/>
              <a:t>дропаут</a:t>
            </a:r>
            <a:r>
              <a:rPr lang="ru-RU" sz="2200" dirty="0"/>
              <a:t> выбрасывает только часть нейронов в одном слое во время обучения</a:t>
            </a:r>
          </a:p>
          <a:p>
            <a:r>
              <a:rPr lang="ru-RU" sz="2200" dirty="0"/>
              <a:t>Эксперименты показывают, что тренировка 110-слойного ResNet со стохастической глубиной приводит </a:t>
            </a:r>
            <a:r>
              <a:rPr lang="ru-RU" sz="2200" b="1" u="sng" dirty="0"/>
              <a:t>к лучшей производительности</a:t>
            </a:r>
            <a:r>
              <a:rPr lang="ru-RU" sz="2200" dirty="0"/>
              <a:t>, чем тренировка 110-слойного ResNet с постоянной глубиной, при этом значительно сокращая время обучения.</a:t>
            </a:r>
          </a:p>
          <a:p>
            <a:endParaRPr lang="ru-RU" sz="2200" dirty="0"/>
          </a:p>
          <a:p>
            <a:r>
              <a:rPr lang="ru-RU" sz="2500" dirty="0"/>
              <a:t>Это говорит о том, что некоторые слои (пути) в ResNet могут быть </a:t>
            </a:r>
            <a:r>
              <a:rPr lang="ru-RU" sz="2500" b="1" u="sng" dirty="0"/>
              <a:t>избыточными</a:t>
            </a:r>
          </a:p>
          <a:p>
            <a:endParaRPr lang="en-US" sz="2200" dirty="0"/>
          </a:p>
        </p:txBody>
      </p:sp>
    </p:spTree>
    <p:extLst>
      <p:ext uri="{BB962C8B-B14F-4D97-AF65-F5344CB8AC3E}">
        <p14:creationId xmlns:p14="http://schemas.microsoft.com/office/powerpoint/2010/main" val="3442081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6DDF5-7AC1-4102-9541-E975CAEA8A8C}"/>
              </a:ext>
            </a:extLst>
          </p:cNvPr>
          <p:cNvSpPr>
            <a:spLocks noGrp="1"/>
          </p:cNvSpPr>
          <p:nvPr>
            <p:ph type="title"/>
          </p:nvPr>
        </p:nvSpPr>
        <p:spPr>
          <a:xfrm>
            <a:off x="838200" y="365125"/>
            <a:ext cx="10515600" cy="1325563"/>
          </a:xfrm>
        </p:spPr>
        <p:txBody>
          <a:bodyPr/>
          <a:lstStyle/>
          <a:p>
            <a:r>
              <a:rPr lang="en-US" dirty="0"/>
              <a:t>ResNet</a:t>
            </a:r>
            <a:r>
              <a:rPr lang="ru-RU" dirty="0"/>
              <a:t> как ансамбль сетей меньшей глубины</a:t>
            </a:r>
          </a:p>
        </p:txBody>
      </p:sp>
      <p:sp>
        <p:nvSpPr>
          <p:cNvPr id="3" name="Content Placeholder 2">
            <a:extLst>
              <a:ext uri="{FF2B5EF4-FFF2-40B4-BE49-F238E27FC236}">
                <a16:creationId xmlns:a16="http://schemas.microsoft.com/office/drawing/2014/main" id="{1A403F76-C10A-428A-AAF1-5145D89AA94D}"/>
              </a:ext>
            </a:extLst>
          </p:cNvPr>
          <p:cNvSpPr>
            <a:spLocks noGrp="1"/>
          </p:cNvSpPr>
          <p:nvPr>
            <p:ph idx="1"/>
          </p:nvPr>
        </p:nvSpPr>
        <p:spPr>
          <a:xfrm>
            <a:off x="838200" y="1690688"/>
            <a:ext cx="9951720" cy="4351338"/>
          </a:xfrm>
        </p:spPr>
        <p:txBody>
          <a:bodyPr>
            <a:normAutofit/>
          </a:bodyPr>
          <a:lstStyle/>
          <a:p>
            <a:r>
              <a:rPr lang="ru-RU" sz="1800" dirty="0" err="1"/>
              <a:t>Veit</a:t>
            </a:r>
            <a:r>
              <a:rPr lang="ru-RU" sz="1800" dirty="0"/>
              <a:t> сделал еще более </a:t>
            </a:r>
            <a:r>
              <a:rPr lang="ru-RU" sz="1800" dirty="0" err="1"/>
              <a:t>контринтуитивный</a:t>
            </a:r>
            <a:r>
              <a:rPr lang="ru-RU" sz="1800" dirty="0"/>
              <a:t> шаг: мы можем фактически отбросить некоторые слои обученного ResNet и при этом иметь сопоставимую производительность</a:t>
            </a:r>
          </a:p>
          <a:p>
            <a:r>
              <a:rPr lang="ru-RU" sz="1800" dirty="0"/>
              <a:t>Архитектура ResNet с остаточными блоками </a:t>
            </a:r>
            <a:r>
              <a:rPr lang="en-US" sz="1800" dirty="0"/>
              <a:t>N</a:t>
            </a:r>
            <a:r>
              <a:rPr lang="ru-RU" sz="1800" dirty="0"/>
              <a:t> имеет 2</a:t>
            </a:r>
            <a:r>
              <a:rPr lang="en-US" sz="1800" dirty="0"/>
              <a:t>^N</a:t>
            </a:r>
            <a:r>
              <a:rPr lang="ru-RU" sz="1800" dirty="0"/>
              <a:t> разных путей (поскольку каждый остаточный блок обеспечивает два независимых пути)</a:t>
            </a:r>
            <a:endParaRPr lang="en-US" sz="1800" dirty="0"/>
          </a:p>
          <a:p>
            <a:r>
              <a:rPr lang="ru-RU" sz="1800" dirty="0"/>
              <a:t>Понятно, почему удаление пары слоев в архитектуре ResNet не слишком снижает ее производительность – есть много независимых эффективных путей!</a:t>
            </a:r>
          </a:p>
          <a:p>
            <a:endParaRPr lang="ru-RU" sz="1800" dirty="0"/>
          </a:p>
          <a:p>
            <a:endParaRPr lang="ru-RU" sz="1800" dirty="0"/>
          </a:p>
          <a:p>
            <a:endParaRPr lang="en-US" sz="1800" dirty="0"/>
          </a:p>
        </p:txBody>
      </p:sp>
      <p:pic>
        <p:nvPicPr>
          <p:cNvPr id="5" name="Picture 4">
            <a:extLst>
              <a:ext uri="{FF2B5EF4-FFF2-40B4-BE49-F238E27FC236}">
                <a16:creationId xmlns:a16="http://schemas.microsoft.com/office/drawing/2014/main" id="{C1ECB104-8D8C-42E4-8EB0-D22C5C86FB6C}"/>
              </a:ext>
            </a:extLst>
          </p:cNvPr>
          <p:cNvPicPr>
            <a:picLocks noChangeAspect="1"/>
          </p:cNvPicPr>
          <p:nvPr/>
        </p:nvPicPr>
        <p:blipFill>
          <a:blip r:embed="rId2"/>
          <a:stretch>
            <a:fillRect/>
          </a:stretch>
        </p:blipFill>
        <p:spPr>
          <a:xfrm>
            <a:off x="838200" y="3502098"/>
            <a:ext cx="10276840" cy="3146351"/>
          </a:xfrm>
          <a:prstGeom prst="rect">
            <a:avLst/>
          </a:prstGeom>
        </p:spPr>
      </p:pic>
    </p:spTree>
    <p:extLst>
      <p:ext uri="{BB962C8B-B14F-4D97-AF65-F5344CB8AC3E}">
        <p14:creationId xmlns:p14="http://schemas.microsoft.com/office/powerpoint/2010/main" val="1586623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352F-AB7B-47FC-9C47-D47963FE3191}"/>
              </a:ext>
            </a:extLst>
          </p:cNvPr>
          <p:cNvSpPr>
            <a:spLocks noGrp="1"/>
          </p:cNvSpPr>
          <p:nvPr>
            <p:ph type="title"/>
          </p:nvPr>
        </p:nvSpPr>
        <p:spPr/>
        <p:txBody>
          <a:bodyPr/>
          <a:lstStyle/>
          <a:p>
            <a:r>
              <a:rPr lang="en-US" dirty="0"/>
              <a:t>ResNet</a:t>
            </a:r>
            <a:r>
              <a:rPr lang="ru-RU" dirty="0"/>
              <a:t> как ансамбль сетей меньшей глубины</a:t>
            </a:r>
          </a:p>
        </p:txBody>
      </p:sp>
      <p:sp>
        <p:nvSpPr>
          <p:cNvPr id="3" name="Content Placeholder 2">
            <a:extLst>
              <a:ext uri="{FF2B5EF4-FFF2-40B4-BE49-F238E27FC236}">
                <a16:creationId xmlns:a16="http://schemas.microsoft.com/office/drawing/2014/main" id="{F1585CAD-5DB5-4AB4-A15F-4ADFA9484A14}"/>
              </a:ext>
            </a:extLst>
          </p:cNvPr>
          <p:cNvSpPr>
            <a:spLocks noGrp="1"/>
          </p:cNvSpPr>
          <p:nvPr>
            <p:ph idx="1"/>
          </p:nvPr>
        </p:nvSpPr>
        <p:spPr/>
        <p:txBody>
          <a:bodyPr/>
          <a:lstStyle/>
          <a:p>
            <a:endParaRPr lang="ru-RU" dirty="0"/>
          </a:p>
        </p:txBody>
      </p:sp>
      <p:pic>
        <p:nvPicPr>
          <p:cNvPr id="4" name="Picture 3">
            <a:extLst>
              <a:ext uri="{FF2B5EF4-FFF2-40B4-BE49-F238E27FC236}">
                <a16:creationId xmlns:a16="http://schemas.microsoft.com/office/drawing/2014/main" id="{BF176AFE-FB51-4E1F-B3C6-6447F08F193E}"/>
              </a:ext>
            </a:extLst>
          </p:cNvPr>
          <p:cNvPicPr>
            <a:picLocks noChangeAspect="1"/>
          </p:cNvPicPr>
          <p:nvPr/>
        </p:nvPicPr>
        <p:blipFill>
          <a:blip r:embed="rId2"/>
          <a:stretch>
            <a:fillRect/>
          </a:stretch>
        </p:blipFill>
        <p:spPr>
          <a:xfrm rot="5400000">
            <a:off x="3807217" y="-1053710"/>
            <a:ext cx="4577568" cy="10515602"/>
          </a:xfrm>
          <a:prstGeom prst="rect">
            <a:avLst/>
          </a:prstGeom>
        </p:spPr>
      </p:pic>
      <p:sp>
        <p:nvSpPr>
          <p:cNvPr id="5" name="TextBox 4">
            <a:extLst>
              <a:ext uri="{FF2B5EF4-FFF2-40B4-BE49-F238E27FC236}">
                <a16:creationId xmlns:a16="http://schemas.microsoft.com/office/drawing/2014/main" id="{0CA2D73E-4E23-45AB-B081-9A6C49C41749}"/>
              </a:ext>
            </a:extLst>
          </p:cNvPr>
          <p:cNvSpPr txBox="1"/>
          <p:nvPr/>
        </p:nvSpPr>
        <p:spPr>
          <a:xfrm>
            <a:off x="6096000" y="1394738"/>
            <a:ext cx="5604932" cy="430887"/>
          </a:xfrm>
          <a:prstGeom prst="rect">
            <a:avLst/>
          </a:prstGeom>
          <a:noFill/>
        </p:spPr>
        <p:txBody>
          <a:bodyPr wrap="none" rtlCol="0">
            <a:spAutoFit/>
          </a:bodyPr>
          <a:lstStyle/>
          <a:p>
            <a:r>
              <a:rPr lang="en-US" sz="2200" dirty="0"/>
              <a:t>VGG-19 </a:t>
            </a:r>
            <a:r>
              <a:rPr lang="ru-RU" sz="2200" dirty="0"/>
              <a:t>имеет всего один независимый путь!</a:t>
            </a:r>
          </a:p>
        </p:txBody>
      </p:sp>
    </p:spTree>
    <p:extLst>
      <p:ext uri="{BB962C8B-B14F-4D97-AF65-F5344CB8AC3E}">
        <p14:creationId xmlns:p14="http://schemas.microsoft.com/office/powerpoint/2010/main" val="3677986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352F-AB7B-47FC-9C47-D47963FE3191}"/>
              </a:ext>
            </a:extLst>
          </p:cNvPr>
          <p:cNvSpPr>
            <a:spLocks noGrp="1"/>
          </p:cNvSpPr>
          <p:nvPr>
            <p:ph type="title"/>
          </p:nvPr>
        </p:nvSpPr>
        <p:spPr/>
        <p:txBody>
          <a:bodyPr/>
          <a:lstStyle/>
          <a:p>
            <a:r>
              <a:rPr lang="en-US" dirty="0"/>
              <a:t>ResNet</a:t>
            </a:r>
            <a:r>
              <a:rPr lang="ru-RU" dirty="0"/>
              <a:t> как ансамбль сетей меньшей глубины</a:t>
            </a:r>
          </a:p>
        </p:txBody>
      </p:sp>
      <p:sp>
        <p:nvSpPr>
          <p:cNvPr id="3" name="Content Placeholder 2">
            <a:extLst>
              <a:ext uri="{FF2B5EF4-FFF2-40B4-BE49-F238E27FC236}">
                <a16:creationId xmlns:a16="http://schemas.microsoft.com/office/drawing/2014/main" id="{F1585CAD-5DB5-4AB4-A15F-4ADFA9484A14}"/>
              </a:ext>
            </a:extLst>
          </p:cNvPr>
          <p:cNvSpPr>
            <a:spLocks noGrp="1"/>
          </p:cNvSpPr>
          <p:nvPr>
            <p:ph idx="1"/>
          </p:nvPr>
        </p:nvSpPr>
        <p:spPr>
          <a:xfrm>
            <a:off x="838200" y="1825625"/>
            <a:ext cx="5552440" cy="4351338"/>
          </a:xfrm>
        </p:spPr>
        <p:txBody>
          <a:bodyPr>
            <a:noAutofit/>
          </a:bodyPr>
          <a:lstStyle/>
          <a:p>
            <a:r>
              <a:rPr lang="ru-RU" sz="2200" dirty="0"/>
              <a:t>Вейт показал, что </a:t>
            </a:r>
            <a:r>
              <a:rPr lang="ru-RU" sz="2200" b="1" dirty="0"/>
              <a:t>набор путей в ResNet имеет ансамблевое поведение</a:t>
            </a:r>
            <a:r>
              <a:rPr lang="ru-RU" sz="2200" dirty="0"/>
              <a:t>. Удаляя разное количество слоев во время тестирования, проверено плавно ли коррелирует производительность сети с количеством удаленных слоев</a:t>
            </a:r>
          </a:p>
          <a:p>
            <a:r>
              <a:rPr lang="ru-RU" sz="2200" dirty="0"/>
              <a:t>Вейт исследовал связь между длиной пути и величиной градиентов, протекающих по нему</a:t>
            </a:r>
          </a:p>
          <a:p>
            <a:r>
              <a:rPr lang="ru-RU" sz="2200" b="1" dirty="0"/>
              <a:t>ResNet не решила проблему исчезающих градиентов для очень длинных путей</a:t>
            </a:r>
            <a:r>
              <a:rPr lang="ru-RU" sz="2200" dirty="0"/>
              <a:t>, и что ResNet фактически позволяет обучать очень глубокую сеть, сокращая ее эффективные пути</a:t>
            </a:r>
          </a:p>
        </p:txBody>
      </p:sp>
      <p:pic>
        <p:nvPicPr>
          <p:cNvPr id="7" name="Picture 6">
            <a:extLst>
              <a:ext uri="{FF2B5EF4-FFF2-40B4-BE49-F238E27FC236}">
                <a16:creationId xmlns:a16="http://schemas.microsoft.com/office/drawing/2014/main" id="{A8F8E0F4-7D25-4762-815C-119299C7A863}"/>
              </a:ext>
            </a:extLst>
          </p:cNvPr>
          <p:cNvPicPr>
            <a:picLocks noChangeAspect="1"/>
          </p:cNvPicPr>
          <p:nvPr/>
        </p:nvPicPr>
        <p:blipFill>
          <a:blip r:embed="rId2"/>
          <a:stretch>
            <a:fillRect/>
          </a:stretch>
        </p:blipFill>
        <p:spPr>
          <a:xfrm>
            <a:off x="6390640" y="1825625"/>
            <a:ext cx="5628042" cy="3931920"/>
          </a:xfrm>
          <a:prstGeom prst="rect">
            <a:avLst/>
          </a:prstGeom>
        </p:spPr>
      </p:pic>
    </p:spTree>
    <p:extLst>
      <p:ext uri="{BB962C8B-B14F-4D97-AF65-F5344CB8AC3E}">
        <p14:creationId xmlns:p14="http://schemas.microsoft.com/office/powerpoint/2010/main" val="2213744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B69BADB-C8DA-4A34-86CC-9C575981FFDF}"/>
              </a:ext>
            </a:extLst>
          </p:cNvPr>
          <p:cNvPicPr>
            <a:picLocks noChangeAspect="1"/>
          </p:cNvPicPr>
          <p:nvPr/>
        </p:nvPicPr>
        <p:blipFill>
          <a:blip r:embed="rId2"/>
          <a:stretch>
            <a:fillRect/>
          </a:stretch>
        </p:blipFill>
        <p:spPr>
          <a:xfrm>
            <a:off x="207471" y="2062474"/>
            <a:ext cx="11541760" cy="2586639"/>
          </a:xfrm>
          <a:prstGeom prst="rect">
            <a:avLst/>
          </a:prstGeom>
        </p:spPr>
      </p:pic>
      <p:sp>
        <p:nvSpPr>
          <p:cNvPr id="2" name="Title 1">
            <a:extLst>
              <a:ext uri="{FF2B5EF4-FFF2-40B4-BE49-F238E27FC236}">
                <a16:creationId xmlns:a16="http://schemas.microsoft.com/office/drawing/2014/main" id="{F55BD58C-E4ED-4243-ACF9-FED5C7C78D04}"/>
              </a:ext>
            </a:extLst>
          </p:cNvPr>
          <p:cNvSpPr>
            <a:spLocks noGrp="1"/>
          </p:cNvSpPr>
          <p:nvPr>
            <p:ph type="title"/>
          </p:nvPr>
        </p:nvSpPr>
        <p:spPr/>
        <p:txBody>
          <a:bodyPr/>
          <a:lstStyle/>
          <a:p>
            <a:r>
              <a:rPr lang="en-US" dirty="0" err="1"/>
              <a:t>GoogleNet</a:t>
            </a:r>
            <a:r>
              <a:rPr lang="en-US" dirty="0"/>
              <a:t> (Inception V</a:t>
            </a:r>
            <a:r>
              <a:rPr lang="ru-RU" dirty="0"/>
              <a:t>1</a:t>
            </a:r>
            <a:r>
              <a:rPr lang="en-US" dirty="0"/>
              <a:t>, 2014)</a:t>
            </a:r>
            <a:endParaRPr lang="ru-RU" dirty="0"/>
          </a:p>
        </p:txBody>
      </p:sp>
      <p:sp>
        <p:nvSpPr>
          <p:cNvPr id="11" name="Oval 10">
            <a:extLst>
              <a:ext uri="{FF2B5EF4-FFF2-40B4-BE49-F238E27FC236}">
                <a16:creationId xmlns:a16="http://schemas.microsoft.com/office/drawing/2014/main" id="{32BFE838-0718-40A7-B7D3-FC4D97AA6F40}"/>
              </a:ext>
            </a:extLst>
          </p:cNvPr>
          <p:cNvSpPr/>
          <p:nvPr/>
        </p:nvSpPr>
        <p:spPr>
          <a:xfrm>
            <a:off x="2326640" y="2529840"/>
            <a:ext cx="995680" cy="20726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B6BFFD28-D93D-46DD-B605-2F7BA94183F7}"/>
              </a:ext>
            </a:extLst>
          </p:cNvPr>
          <p:cNvSpPr txBox="1"/>
          <p:nvPr/>
        </p:nvSpPr>
        <p:spPr>
          <a:xfrm>
            <a:off x="3556000" y="5116479"/>
            <a:ext cx="2280111" cy="430887"/>
          </a:xfrm>
          <a:prstGeom prst="rect">
            <a:avLst/>
          </a:prstGeom>
          <a:noFill/>
        </p:spPr>
        <p:txBody>
          <a:bodyPr wrap="none" rtlCol="0">
            <a:spAutoFit/>
          </a:bodyPr>
          <a:lstStyle/>
          <a:p>
            <a:r>
              <a:rPr lang="ru-RU" sz="2200" dirty="0"/>
              <a:t>Модули </a:t>
            </a:r>
            <a:r>
              <a:rPr lang="en-US" sz="2200" dirty="0"/>
              <a:t>Inception</a:t>
            </a:r>
            <a:endParaRPr lang="ru-RU" sz="2200" dirty="0"/>
          </a:p>
        </p:txBody>
      </p:sp>
      <p:cxnSp>
        <p:nvCxnSpPr>
          <p:cNvPr id="15" name="Straight Arrow Connector 14">
            <a:extLst>
              <a:ext uri="{FF2B5EF4-FFF2-40B4-BE49-F238E27FC236}">
                <a16:creationId xmlns:a16="http://schemas.microsoft.com/office/drawing/2014/main" id="{FBDFC4FD-650C-41D0-9B58-3D85E915BB13}"/>
              </a:ext>
            </a:extLst>
          </p:cNvPr>
          <p:cNvCxnSpPr>
            <a:cxnSpLocks/>
          </p:cNvCxnSpPr>
          <p:nvPr/>
        </p:nvCxnSpPr>
        <p:spPr>
          <a:xfrm flipH="1" flipV="1">
            <a:off x="4023360" y="4364639"/>
            <a:ext cx="375920" cy="7518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D742AA6E-0B5E-451F-8A56-8EBFF1859A17}"/>
              </a:ext>
            </a:extLst>
          </p:cNvPr>
          <p:cNvSpPr/>
          <p:nvPr/>
        </p:nvSpPr>
        <p:spPr>
          <a:xfrm>
            <a:off x="3322320" y="2529840"/>
            <a:ext cx="822960" cy="20726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TextBox 24">
            <a:extLst>
              <a:ext uri="{FF2B5EF4-FFF2-40B4-BE49-F238E27FC236}">
                <a16:creationId xmlns:a16="http://schemas.microsoft.com/office/drawing/2014/main" id="{0FAF4BE0-8F11-4709-959C-7BED0B715383}"/>
              </a:ext>
            </a:extLst>
          </p:cNvPr>
          <p:cNvSpPr txBox="1"/>
          <p:nvPr/>
        </p:nvSpPr>
        <p:spPr>
          <a:xfrm>
            <a:off x="2326640" y="1899920"/>
            <a:ext cx="4086696" cy="430887"/>
          </a:xfrm>
          <a:prstGeom prst="rect">
            <a:avLst/>
          </a:prstGeom>
          <a:noFill/>
        </p:spPr>
        <p:txBody>
          <a:bodyPr wrap="none" rtlCol="0">
            <a:spAutoFit/>
          </a:bodyPr>
          <a:lstStyle/>
          <a:p>
            <a:r>
              <a:rPr lang="ru-RU" sz="2200" dirty="0"/>
              <a:t>Совокупность модулей </a:t>
            </a:r>
            <a:r>
              <a:rPr lang="en-US" sz="2200" dirty="0"/>
              <a:t>Inception</a:t>
            </a:r>
            <a:endParaRPr lang="ru-RU" sz="2200" dirty="0"/>
          </a:p>
        </p:txBody>
      </p:sp>
    </p:spTree>
    <p:extLst>
      <p:ext uri="{BB962C8B-B14F-4D97-AF65-F5344CB8AC3E}">
        <p14:creationId xmlns:p14="http://schemas.microsoft.com/office/powerpoint/2010/main" val="170558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BD58C-E4ED-4243-ACF9-FED5C7C78D04}"/>
              </a:ext>
            </a:extLst>
          </p:cNvPr>
          <p:cNvSpPr>
            <a:spLocks noGrp="1"/>
          </p:cNvSpPr>
          <p:nvPr>
            <p:ph type="title"/>
          </p:nvPr>
        </p:nvSpPr>
        <p:spPr/>
        <p:txBody>
          <a:bodyPr/>
          <a:lstStyle/>
          <a:p>
            <a:r>
              <a:rPr lang="ru-RU" dirty="0"/>
              <a:t>Модуль </a:t>
            </a:r>
            <a:r>
              <a:rPr lang="en-US" dirty="0"/>
              <a:t>Inception</a:t>
            </a:r>
            <a:endParaRPr lang="ru-RU" dirty="0"/>
          </a:p>
        </p:txBody>
      </p:sp>
      <p:pic>
        <p:nvPicPr>
          <p:cNvPr id="8" name="Picture 7">
            <a:extLst>
              <a:ext uri="{FF2B5EF4-FFF2-40B4-BE49-F238E27FC236}">
                <a16:creationId xmlns:a16="http://schemas.microsoft.com/office/drawing/2014/main" id="{A559E52D-6960-473A-9193-C6DC6A14EB98}"/>
              </a:ext>
            </a:extLst>
          </p:cNvPr>
          <p:cNvPicPr>
            <a:picLocks noChangeAspect="1"/>
          </p:cNvPicPr>
          <p:nvPr/>
        </p:nvPicPr>
        <p:blipFill>
          <a:blip r:embed="rId2"/>
          <a:stretch>
            <a:fillRect/>
          </a:stretch>
        </p:blipFill>
        <p:spPr>
          <a:xfrm>
            <a:off x="3010824" y="3216642"/>
            <a:ext cx="6297351" cy="3546522"/>
          </a:xfrm>
          <a:prstGeom prst="rect">
            <a:avLst/>
          </a:prstGeom>
        </p:spPr>
      </p:pic>
      <p:sp>
        <p:nvSpPr>
          <p:cNvPr id="7" name="Rectangle 6">
            <a:extLst>
              <a:ext uri="{FF2B5EF4-FFF2-40B4-BE49-F238E27FC236}">
                <a16:creationId xmlns:a16="http://schemas.microsoft.com/office/drawing/2014/main" id="{BCDCED5A-39BB-47E7-87F5-3BDAD1AF62D1}"/>
              </a:ext>
            </a:extLst>
          </p:cNvPr>
          <p:cNvSpPr/>
          <p:nvPr/>
        </p:nvSpPr>
        <p:spPr>
          <a:xfrm>
            <a:off x="838200" y="1360716"/>
            <a:ext cx="10642600" cy="2031325"/>
          </a:xfrm>
          <a:prstGeom prst="rect">
            <a:avLst/>
          </a:prstGeom>
        </p:spPr>
        <p:txBody>
          <a:bodyPr wrap="square">
            <a:spAutoFit/>
          </a:bodyPr>
          <a:lstStyle/>
          <a:p>
            <a:r>
              <a:rPr lang="ru-RU" dirty="0">
                <a:solidFill>
                  <a:srgbClr val="000000"/>
                </a:solidFill>
                <a:latin typeface="Helvetica Neue"/>
              </a:rPr>
              <a:t>Начальный модуль, состоит в том, чтобы иметь разные размеры / типы сверток для одного и того же входа и укладывать (</a:t>
            </a:r>
            <a:r>
              <a:rPr lang="ru-RU" dirty="0" err="1">
                <a:solidFill>
                  <a:srgbClr val="000000"/>
                </a:solidFill>
                <a:latin typeface="Helvetica Neue"/>
              </a:rPr>
              <a:t>стэкать</a:t>
            </a:r>
            <a:r>
              <a:rPr lang="ru-RU" dirty="0">
                <a:solidFill>
                  <a:srgbClr val="000000"/>
                </a:solidFill>
                <a:latin typeface="Helvetica Neue"/>
              </a:rPr>
              <a:t>) все выходы</a:t>
            </a:r>
            <a:endParaRPr lang="ru-RU" b="0" i="0" dirty="0">
              <a:solidFill>
                <a:srgbClr val="000000"/>
              </a:solidFill>
              <a:effectLst/>
              <a:latin typeface="Helvetica Neue"/>
            </a:endParaRPr>
          </a:p>
          <a:p>
            <a:endParaRPr lang="ru-RU" dirty="0">
              <a:solidFill>
                <a:srgbClr val="000000"/>
              </a:solidFill>
              <a:latin typeface="Helvetica Neue"/>
            </a:endParaRPr>
          </a:p>
          <a:p>
            <a:r>
              <a:rPr lang="ru-RU" b="0" i="0" dirty="0">
                <a:solidFill>
                  <a:srgbClr val="000000"/>
                </a:solidFill>
                <a:effectLst/>
                <a:latin typeface="Helvetica Neue"/>
              </a:rPr>
              <a:t>В </a:t>
            </a:r>
            <a:r>
              <a:rPr lang="ru-RU" b="0" i="0" dirty="0" err="1">
                <a:solidFill>
                  <a:srgbClr val="000000"/>
                </a:solidFill>
                <a:effectLst/>
                <a:latin typeface="Helvetica Neue"/>
              </a:rPr>
              <a:t>Goog</a:t>
            </a:r>
            <a:r>
              <a:rPr lang="en-US" b="0" i="0" dirty="0">
                <a:solidFill>
                  <a:srgbClr val="000000"/>
                </a:solidFill>
                <a:effectLst/>
                <a:latin typeface="Helvetica Neue"/>
              </a:rPr>
              <a:t>l</a:t>
            </a:r>
            <a:r>
              <a:rPr lang="ru-RU" b="0" i="0" dirty="0" err="1">
                <a:solidFill>
                  <a:srgbClr val="000000"/>
                </a:solidFill>
                <a:effectLst/>
                <a:latin typeface="Helvetica Neue"/>
              </a:rPr>
              <a:t>eNet</a:t>
            </a:r>
            <a:r>
              <a:rPr lang="ru-RU" b="0" i="0" dirty="0">
                <a:solidFill>
                  <a:srgbClr val="000000"/>
                </a:solidFill>
                <a:effectLst/>
                <a:latin typeface="Helvetica Neue"/>
              </a:rPr>
              <a:t> свертка 1 × 1 используется для уменьшения размерности с целью сокращения вычислений. За счет этог</a:t>
            </a:r>
            <a:r>
              <a:rPr lang="ru-RU" dirty="0">
                <a:solidFill>
                  <a:srgbClr val="000000"/>
                </a:solidFill>
                <a:latin typeface="Helvetica Neue"/>
              </a:rPr>
              <a:t>о</a:t>
            </a:r>
            <a:r>
              <a:rPr lang="ru-RU" b="0" i="0" dirty="0">
                <a:solidFill>
                  <a:srgbClr val="000000"/>
                </a:solidFill>
                <a:effectLst/>
                <a:latin typeface="Helvetica Neue"/>
              </a:rPr>
              <a:t> глубина и ширина могут быть увеличены. Можно увеличить глубину сети</a:t>
            </a:r>
          </a:p>
          <a:p>
            <a:endParaRPr lang="ru-RU" dirty="0"/>
          </a:p>
        </p:txBody>
      </p:sp>
      <p:sp>
        <p:nvSpPr>
          <p:cNvPr id="9" name="TextBox 8">
            <a:extLst>
              <a:ext uri="{FF2B5EF4-FFF2-40B4-BE49-F238E27FC236}">
                <a16:creationId xmlns:a16="http://schemas.microsoft.com/office/drawing/2014/main" id="{B3ED1628-9901-4B04-A253-43B2221989F5}"/>
              </a:ext>
            </a:extLst>
          </p:cNvPr>
          <p:cNvSpPr txBox="1"/>
          <p:nvPr/>
        </p:nvSpPr>
        <p:spPr>
          <a:xfrm>
            <a:off x="6482080" y="3244334"/>
            <a:ext cx="4461734" cy="369332"/>
          </a:xfrm>
          <a:prstGeom prst="rect">
            <a:avLst/>
          </a:prstGeom>
          <a:noFill/>
        </p:spPr>
        <p:txBody>
          <a:bodyPr wrap="none" rtlCol="0">
            <a:spAutoFit/>
          </a:bodyPr>
          <a:lstStyle/>
          <a:p>
            <a:r>
              <a:rPr lang="ru-RU" dirty="0"/>
              <a:t>Стекаем разные размеры и типы сверток!!!</a:t>
            </a:r>
          </a:p>
        </p:txBody>
      </p:sp>
    </p:spTree>
    <p:extLst>
      <p:ext uri="{BB962C8B-B14F-4D97-AF65-F5344CB8AC3E}">
        <p14:creationId xmlns:p14="http://schemas.microsoft.com/office/powerpoint/2010/main" val="2037943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FABCC-E9A5-482A-8783-C5E0D48615D5}"/>
              </a:ext>
            </a:extLst>
          </p:cNvPr>
          <p:cNvSpPr>
            <a:spLocks noGrp="1"/>
          </p:cNvSpPr>
          <p:nvPr>
            <p:ph type="title"/>
          </p:nvPr>
        </p:nvSpPr>
        <p:spPr/>
        <p:txBody>
          <a:bodyPr/>
          <a:lstStyle/>
          <a:p>
            <a:r>
              <a:rPr lang="ru-RU" dirty="0"/>
              <a:t>Важные тренды в машинном зрении</a:t>
            </a:r>
          </a:p>
        </p:txBody>
      </p:sp>
      <p:sp>
        <p:nvSpPr>
          <p:cNvPr id="3" name="Content Placeholder 2">
            <a:extLst>
              <a:ext uri="{FF2B5EF4-FFF2-40B4-BE49-F238E27FC236}">
                <a16:creationId xmlns:a16="http://schemas.microsoft.com/office/drawing/2014/main" id="{349510EC-A0D2-4868-AA56-16047087AF61}"/>
              </a:ext>
            </a:extLst>
          </p:cNvPr>
          <p:cNvSpPr>
            <a:spLocks noGrp="1"/>
          </p:cNvSpPr>
          <p:nvPr>
            <p:ph idx="1"/>
          </p:nvPr>
        </p:nvSpPr>
        <p:spPr/>
        <p:txBody>
          <a:bodyPr>
            <a:normAutofit fontScale="92500" lnSpcReduction="10000"/>
          </a:bodyPr>
          <a:lstStyle/>
          <a:p>
            <a:r>
              <a:rPr lang="ru-RU" b="1" dirty="0"/>
              <a:t>Первый важный тренд </a:t>
            </a:r>
            <a:r>
              <a:rPr lang="ru-RU" dirty="0"/>
              <a:t>- мы начинаем обгонять по качеству человека</a:t>
            </a:r>
            <a:endParaRPr lang="en-US" dirty="0"/>
          </a:p>
          <a:p>
            <a:r>
              <a:rPr lang="ru-RU" dirty="0"/>
              <a:t>На соревновании ImageNet это впервые произошло в 2015 году</a:t>
            </a:r>
            <a:endParaRPr lang="en-US" dirty="0"/>
          </a:p>
          <a:p>
            <a:r>
              <a:rPr lang="ru-RU" dirty="0"/>
              <a:t>Но на самом деле нейросетевые системы, которые по качеству превосходят человека, появились раньше. Первый задокументированный внятный случай — это 2011 год, когда была построена система, которая распознавала немецкие дорожные знаки и делала это в 2 раза лучше человека</a:t>
            </a:r>
          </a:p>
          <a:p>
            <a:r>
              <a:rPr lang="ru-RU" b="1" dirty="0"/>
              <a:t>Второй важный тренд </a:t>
            </a:r>
            <a:r>
              <a:rPr lang="ru-RU" dirty="0"/>
              <a:t>— сложность нейросетей растет. В терминах глубины растет глубина. Если победитель 2012 года на ImageNet — сеть AlexNet — там было меньше 10 слоев, то в 2014 году их было уже больше 20, в 2015 — под 150. В этом году, кажется, уже за 200. Что будет дальше — непонятно, возможно, будет еще больше.</a:t>
            </a:r>
          </a:p>
        </p:txBody>
      </p:sp>
    </p:spTree>
    <p:extLst>
      <p:ext uri="{BB962C8B-B14F-4D97-AF65-F5344CB8AC3E}">
        <p14:creationId xmlns:p14="http://schemas.microsoft.com/office/powerpoint/2010/main" val="926153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BD58C-E4ED-4243-ACF9-FED5C7C78D04}"/>
              </a:ext>
            </a:extLst>
          </p:cNvPr>
          <p:cNvSpPr>
            <a:spLocks noGrp="1"/>
          </p:cNvSpPr>
          <p:nvPr>
            <p:ph type="title"/>
          </p:nvPr>
        </p:nvSpPr>
        <p:spPr/>
        <p:txBody>
          <a:bodyPr/>
          <a:lstStyle/>
          <a:p>
            <a:r>
              <a:rPr lang="ru-RU" dirty="0"/>
              <a:t>Модуль </a:t>
            </a:r>
            <a:r>
              <a:rPr lang="en-US" dirty="0"/>
              <a:t>Inception</a:t>
            </a:r>
            <a:endParaRPr lang="ru-RU" dirty="0"/>
          </a:p>
        </p:txBody>
      </p:sp>
      <p:pic>
        <p:nvPicPr>
          <p:cNvPr id="8" name="Picture 7">
            <a:extLst>
              <a:ext uri="{FF2B5EF4-FFF2-40B4-BE49-F238E27FC236}">
                <a16:creationId xmlns:a16="http://schemas.microsoft.com/office/drawing/2014/main" id="{A559E52D-6960-473A-9193-C6DC6A14EB98}"/>
              </a:ext>
            </a:extLst>
          </p:cNvPr>
          <p:cNvPicPr>
            <a:picLocks noChangeAspect="1"/>
          </p:cNvPicPr>
          <p:nvPr/>
        </p:nvPicPr>
        <p:blipFill>
          <a:blip r:embed="rId2"/>
          <a:stretch>
            <a:fillRect/>
          </a:stretch>
        </p:blipFill>
        <p:spPr>
          <a:xfrm>
            <a:off x="3010824" y="3216642"/>
            <a:ext cx="6297351" cy="3546522"/>
          </a:xfrm>
          <a:prstGeom prst="rect">
            <a:avLst/>
          </a:prstGeom>
        </p:spPr>
      </p:pic>
      <p:sp>
        <p:nvSpPr>
          <p:cNvPr id="7" name="Rectangle 6">
            <a:extLst>
              <a:ext uri="{FF2B5EF4-FFF2-40B4-BE49-F238E27FC236}">
                <a16:creationId xmlns:a16="http://schemas.microsoft.com/office/drawing/2014/main" id="{BCDCED5A-39BB-47E7-87F5-3BDAD1AF62D1}"/>
              </a:ext>
            </a:extLst>
          </p:cNvPr>
          <p:cNvSpPr/>
          <p:nvPr/>
        </p:nvSpPr>
        <p:spPr>
          <a:xfrm>
            <a:off x="838199" y="1540802"/>
            <a:ext cx="10642600" cy="1107996"/>
          </a:xfrm>
          <a:prstGeom prst="rect">
            <a:avLst/>
          </a:prstGeom>
        </p:spPr>
        <p:txBody>
          <a:bodyPr wrap="square">
            <a:spAutoFit/>
          </a:bodyPr>
          <a:lstStyle/>
          <a:p>
            <a:r>
              <a:rPr lang="ru-RU" sz="2200" dirty="0"/>
              <a:t>Теперь свертки 1х1, 3х3, 5х5 и 3х3 макспулинг выполняются в целом для предыдущего ввода и снова объединяются на выходе. Когда изображение поступит, пусть сеть выберет правильный путь, выставив веса</a:t>
            </a:r>
          </a:p>
        </p:txBody>
      </p:sp>
      <p:sp>
        <p:nvSpPr>
          <p:cNvPr id="9" name="TextBox 8">
            <a:extLst>
              <a:ext uri="{FF2B5EF4-FFF2-40B4-BE49-F238E27FC236}">
                <a16:creationId xmlns:a16="http://schemas.microsoft.com/office/drawing/2014/main" id="{B3ED1628-9901-4B04-A253-43B2221989F5}"/>
              </a:ext>
            </a:extLst>
          </p:cNvPr>
          <p:cNvSpPr txBox="1"/>
          <p:nvPr/>
        </p:nvSpPr>
        <p:spPr>
          <a:xfrm>
            <a:off x="6482080" y="3244334"/>
            <a:ext cx="4461734" cy="369332"/>
          </a:xfrm>
          <a:prstGeom prst="rect">
            <a:avLst/>
          </a:prstGeom>
          <a:noFill/>
        </p:spPr>
        <p:txBody>
          <a:bodyPr wrap="none" rtlCol="0">
            <a:spAutoFit/>
          </a:bodyPr>
          <a:lstStyle/>
          <a:p>
            <a:r>
              <a:rPr lang="ru-RU" dirty="0"/>
              <a:t>Стекаем разные размеры и типы сверток!!!</a:t>
            </a:r>
          </a:p>
        </p:txBody>
      </p:sp>
    </p:spTree>
    <p:extLst>
      <p:ext uri="{BB962C8B-B14F-4D97-AF65-F5344CB8AC3E}">
        <p14:creationId xmlns:p14="http://schemas.microsoft.com/office/powerpoint/2010/main" val="1144222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BD58C-E4ED-4243-ACF9-FED5C7C78D04}"/>
              </a:ext>
            </a:extLst>
          </p:cNvPr>
          <p:cNvSpPr>
            <a:spLocks noGrp="1"/>
          </p:cNvSpPr>
          <p:nvPr>
            <p:ph type="title"/>
          </p:nvPr>
        </p:nvSpPr>
        <p:spPr/>
        <p:txBody>
          <a:bodyPr/>
          <a:lstStyle/>
          <a:p>
            <a:r>
              <a:rPr lang="en-US" dirty="0" err="1"/>
              <a:t>Softmax</a:t>
            </a:r>
            <a:r>
              <a:rPr lang="en-US" dirty="0"/>
              <a:t> </a:t>
            </a:r>
            <a:r>
              <a:rPr lang="ru-RU" dirty="0"/>
              <a:t>слои</a:t>
            </a:r>
          </a:p>
        </p:txBody>
      </p:sp>
      <p:sp>
        <p:nvSpPr>
          <p:cNvPr id="3" name="Rectangle 2">
            <a:extLst>
              <a:ext uri="{FF2B5EF4-FFF2-40B4-BE49-F238E27FC236}">
                <a16:creationId xmlns:a16="http://schemas.microsoft.com/office/drawing/2014/main" id="{DE685E65-F062-48F9-8CAC-726C1A887526}"/>
              </a:ext>
            </a:extLst>
          </p:cNvPr>
          <p:cNvSpPr/>
          <p:nvPr/>
        </p:nvSpPr>
        <p:spPr>
          <a:xfrm>
            <a:off x="769620" y="1346875"/>
            <a:ext cx="8128000" cy="2308324"/>
          </a:xfrm>
          <a:prstGeom prst="rect">
            <a:avLst/>
          </a:prstGeom>
        </p:spPr>
        <p:txBody>
          <a:bodyPr wrap="square">
            <a:spAutoFit/>
          </a:bodyPr>
          <a:lstStyle/>
          <a:p>
            <a:r>
              <a:rPr lang="ru-RU" dirty="0">
                <a:solidFill>
                  <a:srgbClr val="000000"/>
                </a:solidFill>
                <a:latin typeface="Arial" panose="020B0604020202020204" pitchFamily="34" charset="0"/>
                <a:cs typeface="Arial" panose="020B0604020202020204" pitchFamily="34" charset="0"/>
              </a:rPr>
              <a:t>Э</a:t>
            </a:r>
            <a:r>
              <a:rPr lang="ru-RU" b="0" i="0" dirty="0">
                <a:solidFill>
                  <a:srgbClr val="000000"/>
                </a:solidFill>
                <a:effectLst/>
                <a:latin typeface="Arial" panose="020B0604020202020204" pitchFamily="34" charset="0"/>
                <a:cs typeface="Arial" panose="020B0604020202020204" pitchFamily="34" charset="0"/>
              </a:rPr>
              <a:t>ти ветви являются вспомогательными классификаторами, которые состоят из:</a:t>
            </a:r>
          </a:p>
          <a:p>
            <a:endParaRPr lang="ru-RU" b="0" i="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ru-RU" b="0" i="0" dirty="0">
                <a:solidFill>
                  <a:srgbClr val="000000"/>
                </a:solidFill>
                <a:effectLst/>
                <a:latin typeface="Arial" panose="020B0604020202020204" pitchFamily="34" charset="0"/>
                <a:cs typeface="Arial" panose="020B0604020202020204" pitchFamily="34" charset="0"/>
              </a:rPr>
              <a:t> 5x5 средний пулинг (шаг 3)</a:t>
            </a:r>
          </a:p>
          <a:p>
            <a:pPr>
              <a:buFont typeface="Arial" panose="020B0604020202020204" pitchFamily="34" charset="0"/>
              <a:buChar char="•"/>
            </a:pPr>
            <a:r>
              <a:rPr lang="ru-RU" b="0" i="0" dirty="0">
                <a:solidFill>
                  <a:srgbClr val="000000"/>
                </a:solidFill>
                <a:effectLst/>
                <a:latin typeface="Arial" panose="020B0604020202020204" pitchFamily="34" charset="0"/>
                <a:cs typeface="Arial" panose="020B0604020202020204" pitchFamily="34" charset="0"/>
              </a:rPr>
              <a:t> свертка 1 × 1 (128 фильтров)</a:t>
            </a:r>
          </a:p>
          <a:p>
            <a:pPr>
              <a:buFont typeface="Arial" panose="020B0604020202020204" pitchFamily="34" charset="0"/>
              <a:buChar char="•"/>
            </a:pPr>
            <a:r>
              <a:rPr lang="ru-RU" b="0" i="0" dirty="0">
                <a:solidFill>
                  <a:srgbClr val="000000"/>
                </a:solidFill>
                <a:effectLst/>
                <a:latin typeface="Arial" panose="020B0604020202020204" pitchFamily="34" charset="0"/>
                <a:cs typeface="Arial" panose="020B0604020202020204" pitchFamily="34" charset="0"/>
              </a:rPr>
              <a:t> 1024 </a:t>
            </a:r>
            <a:r>
              <a:rPr lang="ru-RU" b="0" i="0" dirty="0" err="1">
                <a:solidFill>
                  <a:srgbClr val="000000"/>
                </a:solidFill>
                <a:effectLst/>
                <a:latin typeface="Arial" panose="020B0604020202020204" pitchFamily="34" charset="0"/>
                <a:cs typeface="Arial" panose="020B0604020202020204" pitchFamily="34" charset="0"/>
              </a:rPr>
              <a:t>полносвязный</a:t>
            </a:r>
            <a:r>
              <a:rPr lang="ru-RU" b="0" i="0" dirty="0">
                <a:solidFill>
                  <a:srgbClr val="000000"/>
                </a:solidFill>
                <a:effectLst/>
                <a:latin typeface="Arial" panose="020B0604020202020204" pitchFamily="34" charset="0"/>
                <a:cs typeface="Arial" panose="020B0604020202020204" pitchFamily="34" charset="0"/>
              </a:rPr>
              <a:t> слой</a:t>
            </a:r>
          </a:p>
          <a:p>
            <a:pPr>
              <a:buFont typeface="Arial" panose="020B0604020202020204" pitchFamily="34" charset="0"/>
              <a:buChar char="•"/>
            </a:pPr>
            <a:r>
              <a:rPr lang="ru-RU" b="0" i="0" dirty="0">
                <a:solidFill>
                  <a:srgbClr val="000000"/>
                </a:solidFill>
                <a:effectLst/>
                <a:latin typeface="Arial" panose="020B0604020202020204" pitchFamily="34" charset="0"/>
                <a:cs typeface="Arial" panose="020B0604020202020204" pitchFamily="34" charset="0"/>
              </a:rPr>
              <a:t> 1000 </a:t>
            </a:r>
            <a:r>
              <a:rPr lang="ru-RU" b="0" i="0" dirty="0" err="1">
                <a:solidFill>
                  <a:srgbClr val="000000"/>
                </a:solidFill>
                <a:effectLst/>
                <a:latin typeface="Arial" panose="020B0604020202020204" pitchFamily="34" charset="0"/>
                <a:cs typeface="Arial" panose="020B0604020202020204" pitchFamily="34" charset="0"/>
              </a:rPr>
              <a:t>полносвязный</a:t>
            </a:r>
            <a:r>
              <a:rPr lang="ru-RU" b="0" i="0" dirty="0">
                <a:solidFill>
                  <a:srgbClr val="000000"/>
                </a:solidFill>
                <a:effectLst/>
                <a:latin typeface="Arial" panose="020B0604020202020204" pitchFamily="34" charset="0"/>
                <a:cs typeface="Arial" panose="020B0604020202020204" pitchFamily="34" charset="0"/>
              </a:rPr>
              <a:t> слой</a:t>
            </a:r>
          </a:p>
          <a:p>
            <a:pPr>
              <a:buFont typeface="Arial" panose="020B0604020202020204" pitchFamily="34" charset="0"/>
              <a:buChar char="•"/>
            </a:pPr>
            <a:r>
              <a:rPr lang="ru-RU" b="0" i="0" dirty="0">
                <a:solidFill>
                  <a:srgbClr val="000000"/>
                </a:solidFill>
                <a:effectLst/>
                <a:latin typeface="Arial" panose="020B0604020202020204" pitchFamily="34" charset="0"/>
                <a:cs typeface="Arial" panose="020B0604020202020204" pitchFamily="34" charset="0"/>
              </a:rPr>
              <a:t> Функция активации </a:t>
            </a:r>
            <a:r>
              <a:rPr lang="ru-RU" b="0" i="0" dirty="0" err="1">
                <a:solidFill>
                  <a:srgbClr val="000000"/>
                </a:solidFill>
                <a:effectLst/>
                <a:latin typeface="Arial" panose="020B0604020202020204" pitchFamily="34" charset="0"/>
                <a:cs typeface="Arial" panose="020B0604020202020204" pitchFamily="34" charset="0"/>
              </a:rPr>
              <a:t>Softmax</a:t>
            </a:r>
            <a:endParaRPr lang="ru-RU" b="0" i="0" dirty="0">
              <a:solidFill>
                <a:srgbClr val="000000"/>
              </a:solidFill>
              <a:effectLst/>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ACBB501-3FD3-477F-8910-9F1C1B8B4717}"/>
              </a:ext>
            </a:extLst>
          </p:cNvPr>
          <p:cNvSpPr/>
          <p:nvPr/>
        </p:nvSpPr>
        <p:spPr>
          <a:xfrm>
            <a:off x="769620" y="4038938"/>
            <a:ext cx="10652760" cy="2031325"/>
          </a:xfrm>
          <a:prstGeom prst="rect">
            <a:avLst/>
          </a:prstGeom>
        </p:spPr>
        <p:txBody>
          <a:bodyPr wrap="square">
            <a:spAutoFit/>
          </a:bodyPr>
          <a:lstStyle/>
          <a:p>
            <a:pPr marL="285750" indent="-285750">
              <a:buFont typeface="Arial" panose="020B0604020202020204" pitchFamily="34" charset="0"/>
              <a:buChar char="•"/>
            </a:pPr>
            <a:r>
              <a:rPr lang="ru-RU" b="0" i="0" dirty="0">
                <a:solidFill>
                  <a:srgbClr val="000000"/>
                </a:solidFill>
                <a:effectLst/>
                <a:latin typeface="Helvetica Neue"/>
              </a:rPr>
              <a:t>Значение функции потерь прибавляется к общей функции потерь весом 0,3.</a:t>
            </a:r>
          </a:p>
          <a:p>
            <a:pPr marL="285750" indent="-285750">
              <a:buFont typeface="Arial" panose="020B0604020202020204" pitchFamily="34" charset="0"/>
              <a:buChar char="•"/>
            </a:pPr>
            <a:endParaRPr lang="ru-RU" b="0" i="0" dirty="0">
              <a:solidFill>
                <a:srgbClr val="000000"/>
              </a:solidFill>
              <a:effectLst/>
              <a:latin typeface="Helvetica Neue"/>
            </a:endParaRPr>
          </a:p>
          <a:p>
            <a:pPr marL="285750" indent="-285750">
              <a:buFont typeface="Arial" panose="020B0604020202020204" pitchFamily="34" charset="0"/>
              <a:buChar char="•"/>
            </a:pPr>
            <a:r>
              <a:rPr lang="ru-RU" b="0" i="0" dirty="0">
                <a:solidFill>
                  <a:srgbClr val="000000"/>
                </a:solidFill>
                <a:effectLst/>
                <a:latin typeface="Helvetica Neue"/>
              </a:rPr>
              <a:t>Авторы утверждают, что его можно использовать для борьбы с проблемой исчезновения градиента, а также для обеспечения регуляризации.</a:t>
            </a:r>
          </a:p>
          <a:p>
            <a:pPr marL="285750" indent="-285750">
              <a:buFont typeface="Arial" panose="020B0604020202020204" pitchFamily="34" charset="0"/>
              <a:buChar char="•"/>
            </a:pPr>
            <a:endParaRPr lang="ru-RU" b="0" i="0" dirty="0">
              <a:solidFill>
                <a:srgbClr val="000000"/>
              </a:solidFill>
              <a:effectLst/>
              <a:latin typeface="Helvetica Neue"/>
            </a:endParaRPr>
          </a:p>
          <a:p>
            <a:pPr marL="285750" indent="-285750">
              <a:buFont typeface="Arial" panose="020B0604020202020204" pitchFamily="34" charset="0"/>
              <a:buChar char="•"/>
            </a:pPr>
            <a:r>
              <a:rPr lang="ru-RU" b="0" i="0" dirty="0">
                <a:solidFill>
                  <a:srgbClr val="000000"/>
                </a:solidFill>
                <a:effectLst/>
                <a:latin typeface="Helvetica Neue"/>
              </a:rPr>
              <a:t>И это </a:t>
            </a:r>
            <a:r>
              <a:rPr lang="ru-RU" b="1" i="0" dirty="0">
                <a:solidFill>
                  <a:srgbClr val="000000"/>
                </a:solidFill>
                <a:effectLst/>
                <a:latin typeface="Helvetica Neue"/>
              </a:rPr>
              <a:t>НЕ используется</a:t>
            </a:r>
            <a:r>
              <a:rPr lang="ru-RU" b="0" i="0" dirty="0">
                <a:solidFill>
                  <a:srgbClr val="000000"/>
                </a:solidFill>
                <a:effectLst/>
                <a:latin typeface="Helvetica Neue"/>
              </a:rPr>
              <a:t> во время тестирования или </a:t>
            </a:r>
            <a:r>
              <a:rPr lang="ru-RU" b="0" i="0" dirty="0" err="1">
                <a:solidFill>
                  <a:srgbClr val="000000"/>
                </a:solidFill>
                <a:effectLst/>
                <a:latin typeface="Helvetica Neue"/>
              </a:rPr>
              <a:t>инференса</a:t>
            </a:r>
            <a:endParaRPr lang="ru-RU" b="0" i="0" dirty="0">
              <a:solidFill>
                <a:srgbClr val="000000"/>
              </a:solidFill>
              <a:effectLst/>
              <a:latin typeface="Helvetica Neue"/>
            </a:endParaRPr>
          </a:p>
          <a:p>
            <a:endParaRPr lang="ru-RU" b="0" i="0" dirty="0">
              <a:solidFill>
                <a:srgbClr val="000000"/>
              </a:solidFill>
              <a:effectLst/>
              <a:latin typeface="Helvetica Neue"/>
            </a:endParaRPr>
          </a:p>
        </p:txBody>
      </p:sp>
      <p:pic>
        <p:nvPicPr>
          <p:cNvPr id="5" name="Picture 4">
            <a:extLst>
              <a:ext uri="{FF2B5EF4-FFF2-40B4-BE49-F238E27FC236}">
                <a16:creationId xmlns:a16="http://schemas.microsoft.com/office/drawing/2014/main" id="{3979F481-46A3-4FBD-BB77-CF2903702062}"/>
              </a:ext>
            </a:extLst>
          </p:cNvPr>
          <p:cNvPicPr>
            <a:picLocks noChangeAspect="1"/>
          </p:cNvPicPr>
          <p:nvPr/>
        </p:nvPicPr>
        <p:blipFill>
          <a:blip r:embed="rId2"/>
          <a:stretch>
            <a:fillRect/>
          </a:stretch>
        </p:blipFill>
        <p:spPr>
          <a:xfrm>
            <a:off x="5803582" y="2240835"/>
            <a:ext cx="4149625" cy="1156453"/>
          </a:xfrm>
          <a:prstGeom prst="rect">
            <a:avLst/>
          </a:prstGeom>
        </p:spPr>
      </p:pic>
    </p:spTree>
    <p:extLst>
      <p:ext uri="{BB962C8B-B14F-4D97-AF65-F5344CB8AC3E}">
        <p14:creationId xmlns:p14="http://schemas.microsoft.com/office/powerpoint/2010/main" val="41892739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0917-F88E-4F58-9760-96821168903E}"/>
              </a:ext>
            </a:extLst>
          </p:cNvPr>
          <p:cNvSpPr>
            <a:spLocks noGrp="1"/>
          </p:cNvSpPr>
          <p:nvPr>
            <p:ph type="title"/>
          </p:nvPr>
        </p:nvSpPr>
        <p:spPr/>
        <p:txBody>
          <a:bodyPr/>
          <a:lstStyle/>
          <a:p>
            <a:r>
              <a:rPr lang="ru-RU" dirty="0"/>
              <a:t>Полная архитектура</a:t>
            </a:r>
          </a:p>
        </p:txBody>
      </p:sp>
      <p:pic>
        <p:nvPicPr>
          <p:cNvPr id="5" name="Content Placeholder 4">
            <a:extLst>
              <a:ext uri="{FF2B5EF4-FFF2-40B4-BE49-F238E27FC236}">
                <a16:creationId xmlns:a16="http://schemas.microsoft.com/office/drawing/2014/main" id="{1291093B-0744-4277-9651-2814CF15AB01}"/>
              </a:ext>
            </a:extLst>
          </p:cNvPr>
          <p:cNvPicPr>
            <a:picLocks noGrp="1" noChangeAspect="1"/>
          </p:cNvPicPr>
          <p:nvPr>
            <p:ph idx="1"/>
          </p:nvPr>
        </p:nvPicPr>
        <p:blipFill>
          <a:blip r:embed="rId2"/>
          <a:stretch>
            <a:fillRect/>
          </a:stretch>
        </p:blipFill>
        <p:spPr>
          <a:xfrm>
            <a:off x="3934866" y="1690688"/>
            <a:ext cx="7337654" cy="4765040"/>
          </a:xfrm>
        </p:spPr>
      </p:pic>
      <p:pic>
        <p:nvPicPr>
          <p:cNvPr id="8" name="Picture 7">
            <a:extLst>
              <a:ext uri="{FF2B5EF4-FFF2-40B4-BE49-F238E27FC236}">
                <a16:creationId xmlns:a16="http://schemas.microsoft.com/office/drawing/2014/main" id="{15725727-EE93-46E1-AA42-9F930EF36710}"/>
              </a:ext>
            </a:extLst>
          </p:cNvPr>
          <p:cNvPicPr>
            <a:picLocks noChangeAspect="1"/>
          </p:cNvPicPr>
          <p:nvPr/>
        </p:nvPicPr>
        <p:blipFill>
          <a:blip r:embed="rId3"/>
          <a:stretch>
            <a:fillRect/>
          </a:stretch>
        </p:blipFill>
        <p:spPr>
          <a:xfrm>
            <a:off x="166025" y="3017519"/>
            <a:ext cx="3525836" cy="1985669"/>
          </a:xfrm>
          <a:prstGeom prst="rect">
            <a:avLst/>
          </a:prstGeom>
        </p:spPr>
      </p:pic>
    </p:spTree>
    <p:extLst>
      <p:ext uri="{BB962C8B-B14F-4D97-AF65-F5344CB8AC3E}">
        <p14:creationId xmlns:p14="http://schemas.microsoft.com/office/powerpoint/2010/main" val="4051783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900-4A23-4B0D-9D19-19D8600AA83F}"/>
              </a:ext>
            </a:extLst>
          </p:cNvPr>
          <p:cNvSpPr>
            <a:spLocks noGrp="1"/>
          </p:cNvSpPr>
          <p:nvPr>
            <p:ph type="title"/>
          </p:nvPr>
        </p:nvSpPr>
        <p:spPr/>
        <p:txBody>
          <a:bodyPr/>
          <a:lstStyle/>
          <a:p>
            <a:r>
              <a:rPr lang="en-US" dirty="0" err="1"/>
              <a:t>GoogleNet</a:t>
            </a:r>
            <a:r>
              <a:rPr lang="en-US" dirty="0"/>
              <a:t> (Inception V2)</a:t>
            </a:r>
            <a:endParaRPr lang="ru-RU" dirty="0"/>
          </a:p>
        </p:txBody>
      </p:sp>
      <p:sp>
        <p:nvSpPr>
          <p:cNvPr id="3" name="Content Placeholder 2">
            <a:extLst>
              <a:ext uri="{FF2B5EF4-FFF2-40B4-BE49-F238E27FC236}">
                <a16:creationId xmlns:a16="http://schemas.microsoft.com/office/drawing/2014/main" id="{4C6D91D9-3D36-4184-A557-429763351E1B}"/>
              </a:ext>
            </a:extLst>
          </p:cNvPr>
          <p:cNvSpPr>
            <a:spLocks noGrp="1"/>
          </p:cNvSpPr>
          <p:nvPr>
            <p:ph idx="1"/>
          </p:nvPr>
        </p:nvSpPr>
        <p:spPr/>
        <p:txBody>
          <a:bodyPr>
            <a:normAutofit/>
          </a:bodyPr>
          <a:lstStyle/>
          <a:p>
            <a:r>
              <a:rPr lang="ru-RU" sz="2200" dirty="0"/>
              <a:t>В </a:t>
            </a:r>
            <a:r>
              <a:rPr lang="ru-RU" sz="2200" dirty="0" err="1"/>
              <a:t>Inception</a:t>
            </a:r>
            <a:r>
              <a:rPr lang="ru-RU" sz="2200" dirty="0"/>
              <a:t> V2 / BN-</a:t>
            </a:r>
            <a:r>
              <a:rPr lang="ru-RU" sz="2200" dirty="0" err="1"/>
              <a:t>Inception</a:t>
            </a:r>
            <a:r>
              <a:rPr lang="ru-RU" sz="2200" dirty="0"/>
              <a:t> было впервые применена </a:t>
            </a:r>
            <a:r>
              <a:rPr lang="ru-RU" sz="2200" dirty="0" err="1"/>
              <a:t>Batch</a:t>
            </a:r>
            <a:r>
              <a:rPr lang="ru-RU" sz="2200" dirty="0"/>
              <a:t> </a:t>
            </a:r>
            <a:r>
              <a:rPr lang="ru-RU" sz="2200" dirty="0" err="1"/>
              <a:t>Normalization</a:t>
            </a:r>
            <a:endParaRPr lang="en-US" sz="2200" dirty="0"/>
          </a:p>
          <a:p>
            <a:r>
              <a:rPr lang="ru-RU" sz="2200" dirty="0" err="1"/>
              <a:t>ReLU</a:t>
            </a:r>
            <a:r>
              <a:rPr lang="ru-RU" sz="2200" dirty="0"/>
              <a:t> используется в качестве функции активации </a:t>
            </a:r>
          </a:p>
          <a:p>
            <a:r>
              <a:rPr lang="ru-RU" sz="2200" dirty="0"/>
              <a:t>Кроме того, 5×5 свертки был заменены двумя 3×3 свертками для уменьшения размерности</a:t>
            </a:r>
          </a:p>
          <a:p>
            <a:r>
              <a:rPr lang="ru-RU" sz="2200" dirty="0"/>
              <a:t> Более высокая </a:t>
            </a:r>
            <a:r>
              <a:rPr lang="ru-RU" sz="2200"/>
              <a:t>скорость обучения</a:t>
            </a:r>
            <a:endParaRPr lang="ru-RU" sz="2200" dirty="0"/>
          </a:p>
        </p:txBody>
      </p:sp>
    </p:spTree>
    <p:extLst>
      <p:ext uri="{BB962C8B-B14F-4D97-AF65-F5344CB8AC3E}">
        <p14:creationId xmlns:p14="http://schemas.microsoft.com/office/powerpoint/2010/main" val="106025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900-4A23-4B0D-9D19-19D8600AA83F}"/>
              </a:ext>
            </a:extLst>
          </p:cNvPr>
          <p:cNvSpPr>
            <a:spLocks noGrp="1"/>
          </p:cNvSpPr>
          <p:nvPr>
            <p:ph type="title"/>
          </p:nvPr>
        </p:nvSpPr>
        <p:spPr/>
        <p:txBody>
          <a:bodyPr/>
          <a:lstStyle/>
          <a:p>
            <a:r>
              <a:rPr lang="en-US" dirty="0" err="1"/>
              <a:t>GoogleNet</a:t>
            </a:r>
            <a:r>
              <a:rPr lang="en-US" dirty="0"/>
              <a:t> (Inception V</a:t>
            </a:r>
            <a:r>
              <a:rPr lang="ru-RU" dirty="0"/>
              <a:t>3</a:t>
            </a:r>
            <a:r>
              <a:rPr lang="en-US" dirty="0"/>
              <a:t>)</a:t>
            </a:r>
            <a:endParaRPr lang="ru-RU" dirty="0"/>
          </a:p>
        </p:txBody>
      </p:sp>
      <p:sp>
        <p:nvSpPr>
          <p:cNvPr id="3" name="Content Placeholder 2">
            <a:extLst>
              <a:ext uri="{FF2B5EF4-FFF2-40B4-BE49-F238E27FC236}">
                <a16:creationId xmlns:a16="http://schemas.microsoft.com/office/drawing/2014/main" id="{4C6D91D9-3D36-4184-A557-429763351E1B}"/>
              </a:ext>
            </a:extLst>
          </p:cNvPr>
          <p:cNvSpPr>
            <a:spLocks noGrp="1"/>
          </p:cNvSpPr>
          <p:nvPr>
            <p:ph idx="1"/>
          </p:nvPr>
        </p:nvSpPr>
        <p:spPr>
          <a:xfrm>
            <a:off x="838200" y="1825625"/>
            <a:ext cx="10515600" cy="4351338"/>
          </a:xfrm>
        </p:spPr>
        <p:txBody>
          <a:bodyPr>
            <a:normAutofit/>
          </a:bodyPr>
          <a:lstStyle/>
          <a:p>
            <a:r>
              <a:rPr lang="ru-RU" sz="2200" dirty="0"/>
              <a:t>В </a:t>
            </a:r>
            <a:r>
              <a:rPr lang="ru-RU" sz="2200" dirty="0" err="1"/>
              <a:t>Inception</a:t>
            </a:r>
            <a:r>
              <a:rPr lang="ru-RU" sz="2200" dirty="0"/>
              <a:t> V3 была введена факторизация в слой свертки, как показано выше, чтобы еще больше уменьшить размерность и </a:t>
            </a:r>
            <a:r>
              <a:rPr lang="ru-RU" sz="2200" dirty="0" err="1"/>
              <a:t>преодотвратить</a:t>
            </a:r>
            <a:r>
              <a:rPr lang="ru-RU" sz="2200" dirty="0"/>
              <a:t> переобучение</a:t>
            </a:r>
          </a:p>
          <a:p>
            <a:r>
              <a:rPr lang="ru-RU" sz="2200" dirty="0"/>
              <a:t>Вспомогательные классификаторы (</a:t>
            </a:r>
            <a:r>
              <a:rPr lang="ru-RU" sz="2200" b="1" dirty="0" err="1"/>
              <a:t>Auxiliary</a:t>
            </a:r>
            <a:r>
              <a:rPr lang="ru-RU" sz="2200" b="1" dirty="0"/>
              <a:t> </a:t>
            </a:r>
            <a:r>
              <a:rPr lang="ru-RU" sz="2200" b="1" dirty="0" err="1"/>
              <a:t>Classifier</a:t>
            </a:r>
            <a:r>
              <a:rPr lang="ru-RU" sz="2200" dirty="0"/>
              <a:t>) уже были предложены в </a:t>
            </a:r>
            <a:r>
              <a:rPr lang="ru-RU" sz="2200" dirty="0" err="1"/>
              <a:t>GoogLeNet</a:t>
            </a:r>
            <a:r>
              <a:rPr lang="ru-RU" sz="2200" dirty="0"/>
              <a:t> / Inception-v1. В Inception-v3 есть некоторые модификации.</a:t>
            </a:r>
          </a:p>
          <a:p>
            <a:r>
              <a:rPr lang="ru-RU" sz="2200" dirty="0"/>
              <a:t>Только 1 вспомогательный классификатор используется в верхней части последнего слоя 17×17 вместо использования 2 вспомогательных классификаторов</a:t>
            </a:r>
          </a:p>
          <a:p>
            <a:r>
              <a:rPr lang="ru-RU" sz="2200" dirty="0"/>
              <a:t>Цель тоже другая. В Inception-v1 вспомогательные классификаторы используются для обучения более глубокой сети (борьба с затуханием градиента)</a:t>
            </a:r>
          </a:p>
          <a:p>
            <a:r>
              <a:rPr lang="ru-RU" sz="2200" dirty="0"/>
              <a:t>В Inception-v3 вспомогательный классификатор используется как </a:t>
            </a:r>
            <a:r>
              <a:rPr lang="ru-RU" sz="2200" dirty="0" err="1"/>
              <a:t>регуляризатор</a:t>
            </a:r>
            <a:endParaRPr lang="ru-RU" sz="2200" dirty="0"/>
          </a:p>
          <a:p>
            <a:pPr marL="0" indent="0">
              <a:buNone/>
            </a:pPr>
            <a:endParaRPr lang="ru-RU" sz="2200" dirty="0"/>
          </a:p>
        </p:txBody>
      </p:sp>
    </p:spTree>
    <p:extLst>
      <p:ext uri="{BB962C8B-B14F-4D97-AF65-F5344CB8AC3E}">
        <p14:creationId xmlns:p14="http://schemas.microsoft.com/office/powerpoint/2010/main" val="122394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14D9-104D-40BE-AC44-1020F8EF3100}"/>
              </a:ext>
            </a:extLst>
          </p:cNvPr>
          <p:cNvSpPr>
            <a:spLocks noGrp="1"/>
          </p:cNvSpPr>
          <p:nvPr>
            <p:ph type="title"/>
          </p:nvPr>
        </p:nvSpPr>
        <p:spPr/>
        <p:txBody>
          <a:bodyPr/>
          <a:lstStyle/>
          <a:p>
            <a:r>
              <a:rPr lang="ru-RU" dirty="0"/>
              <a:t>Факторизация</a:t>
            </a:r>
          </a:p>
        </p:txBody>
      </p:sp>
      <p:pic>
        <p:nvPicPr>
          <p:cNvPr id="5" name="Content Placeholder 4">
            <a:extLst>
              <a:ext uri="{FF2B5EF4-FFF2-40B4-BE49-F238E27FC236}">
                <a16:creationId xmlns:a16="http://schemas.microsoft.com/office/drawing/2014/main" id="{1FC295EF-FA98-4F58-B9C3-7D12FC0B947A}"/>
              </a:ext>
            </a:extLst>
          </p:cNvPr>
          <p:cNvPicPr>
            <a:picLocks noGrp="1" noChangeAspect="1"/>
          </p:cNvPicPr>
          <p:nvPr>
            <p:ph idx="1"/>
          </p:nvPr>
        </p:nvPicPr>
        <p:blipFill>
          <a:blip r:embed="rId2"/>
          <a:stretch>
            <a:fillRect/>
          </a:stretch>
        </p:blipFill>
        <p:spPr>
          <a:xfrm>
            <a:off x="7459662" y="1927224"/>
            <a:ext cx="3749358" cy="3213735"/>
          </a:xfrm>
        </p:spPr>
      </p:pic>
      <p:sp>
        <p:nvSpPr>
          <p:cNvPr id="6" name="Rectangle 5">
            <a:extLst>
              <a:ext uri="{FF2B5EF4-FFF2-40B4-BE49-F238E27FC236}">
                <a16:creationId xmlns:a16="http://schemas.microsoft.com/office/drawing/2014/main" id="{51BE7FDD-70B6-48BF-B75C-D3118ABC3839}"/>
              </a:ext>
            </a:extLst>
          </p:cNvPr>
          <p:cNvSpPr/>
          <p:nvPr/>
        </p:nvSpPr>
        <p:spPr>
          <a:xfrm>
            <a:off x="1058862" y="1690688"/>
            <a:ext cx="6096000" cy="4154984"/>
          </a:xfrm>
          <a:prstGeom prst="rect">
            <a:avLst/>
          </a:prstGeom>
        </p:spPr>
        <p:txBody>
          <a:bodyPr>
            <a:spAutoFit/>
          </a:bodyPr>
          <a:lstStyle/>
          <a:p>
            <a:r>
              <a:rPr lang="ru-RU" sz="2200" b="0" i="0" dirty="0">
                <a:solidFill>
                  <a:srgbClr val="000000"/>
                </a:solidFill>
                <a:effectLst/>
                <a:latin typeface="Helvetica Neue"/>
              </a:rPr>
              <a:t>При использовании 1 слоя свертки 5 × 5 количество параметров = 5 × 5 = 25 </a:t>
            </a:r>
          </a:p>
          <a:p>
            <a:endParaRPr lang="ru-RU" sz="2200" dirty="0">
              <a:solidFill>
                <a:srgbClr val="000000"/>
              </a:solidFill>
              <a:latin typeface="Helvetica Neue"/>
            </a:endParaRPr>
          </a:p>
          <a:p>
            <a:r>
              <a:rPr lang="ru-RU" sz="2200" b="0" i="0" dirty="0">
                <a:solidFill>
                  <a:srgbClr val="000000"/>
                </a:solidFill>
                <a:effectLst/>
                <a:latin typeface="Helvetica Neue"/>
              </a:rPr>
              <a:t>При использовании 2 слоев свертки 3 × 3 число параметров = 3 × 3 + 3 × 3 = 18 </a:t>
            </a:r>
          </a:p>
          <a:p>
            <a:endParaRPr lang="ru-RU" sz="2200" dirty="0">
              <a:solidFill>
                <a:srgbClr val="000000"/>
              </a:solidFill>
              <a:latin typeface="Helvetica Neue"/>
            </a:endParaRPr>
          </a:p>
          <a:p>
            <a:endParaRPr lang="ru-RU" sz="2200" b="0" i="0" dirty="0">
              <a:solidFill>
                <a:srgbClr val="000000"/>
              </a:solidFill>
              <a:effectLst/>
              <a:latin typeface="Helvetica Neue"/>
            </a:endParaRPr>
          </a:p>
          <a:p>
            <a:r>
              <a:rPr lang="ru-RU" sz="2200" b="1" dirty="0">
                <a:solidFill>
                  <a:srgbClr val="000000"/>
                </a:solidFill>
                <a:effectLst/>
                <a:latin typeface="Helvetica Neue"/>
              </a:rPr>
              <a:t>Количество параметров уменьшено на 28%!!!</a:t>
            </a:r>
          </a:p>
          <a:p>
            <a:endParaRPr lang="ru-RU" sz="2200" dirty="0">
              <a:solidFill>
                <a:srgbClr val="000000"/>
              </a:solidFill>
              <a:latin typeface="Helvetica Neue"/>
            </a:endParaRPr>
          </a:p>
          <a:p>
            <a:endParaRPr lang="ru-RU" sz="2200" b="0" i="0" dirty="0">
              <a:solidFill>
                <a:srgbClr val="000000"/>
              </a:solidFill>
              <a:effectLst/>
              <a:latin typeface="Helvetica Neue"/>
            </a:endParaRPr>
          </a:p>
          <a:p>
            <a:r>
              <a:rPr lang="ru-RU" sz="2200" b="0" i="0" dirty="0">
                <a:solidFill>
                  <a:srgbClr val="000000"/>
                </a:solidFill>
                <a:effectLst/>
                <a:latin typeface="Helvetica Neue"/>
              </a:rPr>
              <a:t>Подобная техника уже упоминалась в VGG</a:t>
            </a:r>
          </a:p>
        </p:txBody>
      </p:sp>
    </p:spTree>
    <p:extLst>
      <p:ext uri="{BB962C8B-B14F-4D97-AF65-F5344CB8AC3E}">
        <p14:creationId xmlns:p14="http://schemas.microsoft.com/office/powerpoint/2010/main" val="157294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900-4A23-4B0D-9D19-19D8600AA83F}"/>
              </a:ext>
            </a:extLst>
          </p:cNvPr>
          <p:cNvSpPr>
            <a:spLocks noGrp="1"/>
          </p:cNvSpPr>
          <p:nvPr>
            <p:ph type="title"/>
          </p:nvPr>
        </p:nvSpPr>
        <p:spPr/>
        <p:txBody>
          <a:bodyPr/>
          <a:lstStyle/>
          <a:p>
            <a:r>
              <a:rPr lang="ru-RU" dirty="0"/>
              <a:t>Модуль </a:t>
            </a:r>
            <a:r>
              <a:rPr lang="en-US" dirty="0"/>
              <a:t>Inception A</a:t>
            </a:r>
            <a:endParaRPr lang="ru-RU" dirty="0"/>
          </a:p>
        </p:txBody>
      </p:sp>
      <p:pic>
        <p:nvPicPr>
          <p:cNvPr id="7" name="Picture 6">
            <a:extLst>
              <a:ext uri="{FF2B5EF4-FFF2-40B4-BE49-F238E27FC236}">
                <a16:creationId xmlns:a16="http://schemas.microsoft.com/office/drawing/2014/main" id="{78E2B809-8507-4CD4-AD4A-C24060F5F629}"/>
              </a:ext>
            </a:extLst>
          </p:cNvPr>
          <p:cNvPicPr>
            <a:picLocks noChangeAspect="1"/>
          </p:cNvPicPr>
          <p:nvPr/>
        </p:nvPicPr>
        <p:blipFill>
          <a:blip r:embed="rId2"/>
          <a:stretch>
            <a:fillRect/>
          </a:stretch>
        </p:blipFill>
        <p:spPr>
          <a:xfrm>
            <a:off x="2783841" y="1410747"/>
            <a:ext cx="7125652" cy="4799553"/>
          </a:xfrm>
          <a:prstGeom prst="rect">
            <a:avLst/>
          </a:prstGeom>
        </p:spPr>
      </p:pic>
    </p:spTree>
    <p:extLst>
      <p:ext uri="{BB962C8B-B14F-4D97-AF65-F5344CB8AC3E}">
        <p14:creationId xmlns:p14="http://schemas.microsoft.com/office/powerpoint/2010/main" val="2063024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14D9-104D-40BE-AC44-1020F8EF3100}"/>
              </a:ext>
            </a:extLst>
          </p:cNvPr>
          <p:cNvSpPr>
            <a:spLocks noGrp="1"/>
          </p:cNvSpPr>
          <p:nvPr>
            <p:ph type="title"/>
          </p:nvPr>
        </p:nvSpPr>
        <p:spPr/>
        <p:txBody>
          <a:bodyPr/>
          <a:lstStyle/>
          <a:p>
            <a:r>
              <a:rPr lang="ru-RU" dirty="0"/>
              <a:t>Факторизация</a:t>
            </a:r>
          </a:p>
        </p:txBody>
      </p:sp>
      <p:sp>
        <p:nvSpPr>
          <p:cNvPr id="6" name="Rectangle 5">
            <a:extLst>
              <a:ext uri="{FF2B5EF4-FFF2-40B4-BE49-F238E27FC236}">
                <a16:creationId xmlns:a16="http://schemas.microsoft.com/office/drawing/2014/main" id="{51BE7FDD-70B6-48BF-B75C-D3118ABC3839}"/>
              </a:ext>
            </a:extLst>
          </p:cNvPr>
          <p:cNvSpPr/>
          <p:nvPr/>
        </p:nvSpPr>
        <p:spPr>
          <a:xfrm>
            <a:off x="838200" y="1324928"/>
            <a:ext cx="6987858" cy="5847755"/>
          </a:xfrm>
          <a:prstGeom prst="rect">
            <a:avLst/>
          </a:prstGeom>
        </p:spPr>
        <p:txBody>
          <a:bodyPr wrap="square">
            <a:spAutoFit/>
          </a:bodyPr>
          <a:lstStyle/>
          <a:p>
            <a:r>
              <a:rPr lang="ru-RU" sz="2200" dirty="0"/>
              <a:t>Одна свертка 3×1, за которой следует еще одна свертка 1×3, заменяет одну свертку 3×3 следующим образом:</a:t>
            </a:r>
            <a:r>
              <a:rPr lang="en-US" sz="2200" dirty="0"/>
              <a:t> </a:t>
            </a:r>
          </a:p>
          <a:p>
            <a:endParaRPr lang="en-US" sz="2200" b="0" i="0" dirty="0">
              <a:solidFill>
                <a:srgbClr val="000000"/>
              </a:solidFill>
              <a:effectLst/>
              <a:latin typeface="Helvetica Neue"/>
            </a:endParaRPr>
          </a:p>
          <a:p>
            <a:r>
              <a:rPr lang="ru-RU" sz="2200" dirty="0"/>
              <a:t>При использовании фильтра 3×3 количество параметров = 3 × 3 = 9 При использовании фильтров 3×1 и 1×3 количество параметров = 3 × 1 + 1 × 3 = 6 </a:t>
            </a:r>
            <a:endParaRPr lang="en-US" sz="2200" dirty="0"/>
          </a:p>
          <a:p>
            <a:endParaRPr lang="en-US" sz="2200" dirty="0"/>
          </a:p>
          <a:p>
            <a:r>
              <a:rPr lang="ru-RU" sz="2200" b="1" dirty="0"/>
              <a:t>Количество параметров уменьшено на 33%</a:t>
            </a:r>
            <a:endParaRPr lang="en-US" sz="2200" b="1" dirty="0"/>
          </a:p>
          <a:p>
            <a:endParaRPr lang="ru-RU" sz="2200" dirty="0"/>
          </a:p>
          <a:p>
            <a:r>
              <a:rPr lang="ru-RU" sz="2200" dirty="0"/>
              <a:t>Вы можете спросить, почему мы не используем два фильтра 2×2 для замены одного фильтра 3×3?</a:t>
            </a:r>
            <a:endParaRPr lang="en-US" sz="2200" dirty="0"/>
          </a:p>
          <a:p>
            <a:endParaRPr lang="ru-RU" sz="2200" dirty="0"/>
          </a:p>
          <a:p>
            <a:r>
              <a:rPr lang="ru-RU" sz="2200" dirty="0"/>
              <a:t>Если мы используем два фильтра 2×2, число параметров = 2 × 2 × 2 = 8</a:t>
            </a:r>
            <a:endParaRPr lang="en-US" sz="2200" dirty="0"/>
          </a:p>
          <a:p>
            <a:endParaRPr lang="en-US" sz="2200" b="1" dirty="0"/>
          </a:p>
          <a:p>
            <a:r>
              <a:rPr lang="ru-RU" sz="2200" b="1" dirty="0"/>
              <a:t> Количество параметров сокращено только на 11%</a:t>
            </a:r>
          </a:p>
          <a:p>
            <a:endParaRPr lang="ru-RU" sz="2200" b="0" i="0" dirty="0">
              <a:solidFill>
                <a:srgbClr val="000000"/>
              </a:solidFill>
              <a:effectLst/>
              <a:latin typeface="Helvetica Neue"/>
            </a:endParaRPr>
          </a:p>
        </p:txBody>
      </p:sp>
      <p:pic>
        <p:nvPicPr>
          <p:cNvPr id="4" name="Picture 3">
            <a:extLst>
              <a:ext uri="{FF2B5EF4-FFF2-40B4-BE49-F238E27FC236}">
                <a16:creationId xmlns:a16="http://schemas.microsoft.com/office/drawing/2014/main" id="{19B74133-397A-4549-9968-49B8B7B7F0BF}"/>
              </a:ext>
            </a:extLst>
          </p:cNvPr>
          <p:cNvPicPr>
            <a:picLocks noChangeAspect="1"/>
          </p:cNvPicPr>
          <p:nvPr/>
        </p:nvPicPr>
        <p:blipFill>
          <a:blip r:embed="rId2"/>
          <a:stretch>
            <a:fillRect/>
          </a:stretch>
        </p:blipFill>
        <p:spPr>
          <a:xfrm>
            <a:off x="8690610" y="2051373"/>
            <a:ext cx="2586990" cy="3442012"/>
          </a:xfrm>
          <a:prstGeom prst="rect">
            <a:avLst/>
          </a:prstGeom>
        </p:spPr>
      </p:pic>
    </p:spTree>
    <p:extLst>
      <p:ext uri="{BB962C8B-B14F-4D97-AF65-F5344CB8AC3E}">
        <p14:creationId xmlns:p14="http://schemas.microsoft.com/office/powerpoint/2010/main" val="3953612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900-4A23-4B0D-9D19-19D8600AA83F}"/>
              </a:ext>
            </a:extLst>
          </p:cNvPr>
          <p:cNvSpPr>
            <a:spLocks noGrp="1"/>
          </p:cNvSpPr>
          <p:nvPr>
            <p:ph type="title"/>
          </p:nvPr>
        </p:nvSpPr>
        <p:spPr/>
        <p:txBody>
          <a:bodyPr/>
          <a:lstStyle/>
          <a:p>
            <a:r>
              <a:rPr lang="ru-RU" dirty="0"/>
              <a:t>Модуль </a:t>
            </a:r>
            <a:r>
              <a:rPr lang="en-US" dirty="0"/>
              <a:t>Inception B</a:t>
            </a:r>
            <a:endParaRPr lang="ru-RU" dirty="0"/>
          </a:p>
        </p:txBody>
      </p:sp>
      <p:pic>
        <p:nvPicPr>
          <p:cNvPr id="4" name="Picture 3">
            <a:extLst>
              <a:ext uri="{FF2B5EF4-FFF2-40B4-BE49-F238E27FC236}">
                <a16:creationId xmlns:a16="http://schemas.microsoft.com/office/drawing/2014/main" id="{FD0C86C0-348D-4FE6-A23B-F9067C0B0D68}"/>
              </a:ext>
            </a:extLst>
          </p:cNvPr>
          <p:cNvPicPr>
            <a:picLocks noChangeAspect="1"/>
          </p:cNvPicPr>
          <p:nvPr/>
        </p:nvPicPr>
        <p:blipFill>
          <a:blip r:embed="rId2"/>
          <a:stretch>
            <a:fillRect/>
          </a:stretch>
        </p:blipFill>
        <p:spPr>
          <a:xfrm>
            <a:off x="2225357" y="1690688"/>
            <a:ext cx="6878003" cy="4750687"/>
          </a:xfrm>
          <a:prstGeom prst="rect">
            <a:avLst/>
          </a:prstGeom>
        </p:spPr>
      </p:pic>
    </p:spTree>
    <p:extLst>
      <p:ext uri="{BB962C8B-B14F-4D97-AF65-F5344CB8AC3E}">
        <p14:creationId xmlns:p14="http://schemas.microsoft.com/office/powerpoint/2010/main" val="3022183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900-4A23-4B0D-9D19-19D8600AA83F}"/>
              </a:ext>
            </a:extLst>
          </p:cNvPr>
          <p:cNvSpPr>
            <a:spLocks noGrp="1"/>
          </p:cNvSpPr>
          <p:nvPr>
            <p:ph type="title"/>
          </p:nvPr>
        </p:nvSpPr>
        <p:spPr/>
        <p:txBody>
          <a:bodyPr/>
          <a:lstStyle/>
          <a:p>
            <a:r>
              <a:rPr lang="ru-RU" dirty="0"/>
              <a:t>Модуль </a:t>
            </a:r>
            <a:r>
              <a:rPr lang="en-US" dirty="0"/>
              <a:t>Inception C</a:t>
            </a:r>
            <a:endParaRPr lang="ru-RU" dirty="0"/>
          </a:p>
        </p:txBody>
      </p:sp>
      <p:pic>
        <p:nvPicPr>
          <p:cNvPr id="6" name="Picture 5">
            <a:extLst>
              <a:ext uri="{FF2B5EF4-FFF2-40B4-BE49-F238E27FC236}">
                <a16:creationId xmlns:a16="http://schemas.microsoft.com/office/drawing/2014/main" id="{3AD22F2A-4C39-46C7-9EA2-5A1F18676B81}"/>
              </a:ext>
            </a:extLst>
          </p:cNvPr>
          <p:cNvPicPr>
            <a:picLocks noChangeAspect="1"/>
          </p:cNvPicPr>
          <p:nvPr/>
        </p:nvPicPr>
        <p:blipFill>
          <a:blip r:embed="rId2"/>
          <a:stretch>
            <a:fillRect/>
          </a:stretch>
        </p:blipFill>
        <p:spPr>
          <a:xfrm>
            <a:off x="2607310" y="1599248"/>
            <a:ext cx="6699250" cy="5095706"/>
          </a:xfrm>
          <a:prstGeom prst="rect">
            <a:avLst/>
          </a:prstGeom>
        </p:spPr>
      </p:pic>
    </p:spTree>
    <p:extLst>
      <p:ext uri="{BB962C8B-B14F-4D97-AF65-F5344CB8AC3E}">
        <p14:creationId xmlns:p14="http://schemas.microsoft.com/office/powerpoint/2010/main" val="5841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41BBC79-0818-4D7D-86FC-D636A6443A62}"/>
              </a:ext>
            </a:extLst>
          </p:cNvPr>
          <p:cNvPicPr>
            <a:picLocks noGrp="1" noChangeAspect="1"/>
          </p:cNvPicPr>
          <p:nvPr>
            <p:ph idx="1"/>
          </p:nvPr>
        </p:nvPicPr>
        <p:blipFill>
          <a:blip r:embed="rId3"/>
          <a:stretch>
            <a:fillRect/>
          </a:stretch>
        </p:blipFill>
        <p:spPr>
          <a:xfrm>
            <a:off x="353946" y="1851829"/>
            <a:ext cx="9250345" cy="3820795"/>
          </a:xfrm>
        </p:spPr>
      </p:pic>
      <p:sp>
        <p:nvSpPr>
          <p:cNvPr id="2" name="Title 1">
            <a:extLst>
              <a:ext uri="{FF2B5EF4-FFF2-40B4-BE49-F238E27FC236}">
                <a16:creationId xmlns:a16="http://schemas.microsoft.com/office/drawing/2014/main" id="{1711719A-3672-49FD-8C84-B7E88DC7B4D6}"/>
              </a:ext>
            </a:extLst>
          </p:cNvPr>
          <p:cNvSpPr>
            <a:spLocks noGrp="1"/>
          </p:cNvSpPr>
          <p:nvPr>
            <p:ph type="title"/>
          </p:nvPr>
        </p:nvSpPr>
        <p:spPr/>
        <p:txBody>
          <a:bodyPr/>
          <a:lstStyle/>
          <a:p>
            <a:r>
              <a:rPr lang="ru-RU" dirty="0"/>
              <a:t>Тренды в машинном зрении</a:t>
            </a:r>
          </a:p>
        </p:txBody>
      </p:sp>
      <p:sp>
        <p:nvSpPr>
          <p:cNvPr id="7" name="Rectangle 6">
            <a:extLst>
              <a:ext uri="{FF2B5EF4-FFF2-40B4-BE49-F238E27FC236}">
                <a16:creationId xmlns:a16="http://schemas.microsoft.com/office/drawing/2014/main" id="{B7458226-E4F3-4B71-BE20-12A96371B78A}"/>
              </a:ext>
            </a:extLst>
          </p:cNvPr>
          <p:cNvSpPr/>
          <p:nvPr/>
        </p:nvSpPr>
        <p:spPr>
          <a:xfrm>
            <a:off x="9604291" y="1883728"/>
            <a:ext cx="6096000" cy="3139321"/>
          </a:xfrm>
          <a:prstGeom prst="rect">
            <a:avLst/>
          </a:prstGeom>
        </p:spPr>
        <p:txBody>
          <a:bodyPr wrap="square">
            <a:spAutoFit/>
          </a:bodyPr>
          <a:lstStyle/>
          <a:p>
            <a:r>
              <a:rPr lang="ru-RU" b="1" i="0" dirty="0">
                <a:solidFill>
                  <a:srgbClr val="000000"/>
                </a:solidFill>
                <a:effectLst/>
                <a:latin typeface="Helvetica Neue"/>
              </a:rPr>
              <a:t>Победители </a:t>
            </a:r>
            <a:endParaRPr lang="en-US" b="1" i="0" dirty="0">
              <a:solidFill>
                <a:srgbClr val="000000"/>
              </a:solidFill>
              <a:effectLst/>
              <a:latin typeface="Helvetica Neue"/>
            </a:endParaRPr>
          </a:p>
          <a:p>
            <a:r>
              <a:rPr lang="en-US" b="1" i="0" dirty="0">
                <a:solidFill>
                  <a:srgbClr val="000000"/>
                </a:solidFill>
                <a:effectLst/>
                <a:latin typeface="Helvetica Neue"/>
              </a:rPr>
              <a:t>ImageNet</a:t>
            </a:r>
          </a:p>
          <a:p>
            <a:endParaRPr lang="ru-RU" b="1" i="0" dirty="0">
              <a:solidFill>
                <a:srgbClr val="000000"/>
              </a:solidFill>
              <a:effectLst/>
              <a:latin typeface="Helvetica Neue"/>
            </a:endParaRPr>
          </a:p>
          <a:p>
            <a:pPr>
              <a:buFont typeface="Arial" panose="020B0604020202020204" pitchFamily="34" charset="0"/>
              <a:buChar char="•"/>
            </a:pPr>
            <a:r>
              <a:rPr lang="en-US" b="0" i="0" dirty="0">
                <a:solidFill>
                  <a:srgbClr val="000000"/>
                </a:solidFill>
                <a:effectLst/>
                <a:latin typeface="Helvetica Neue"/>
              </a:rPr>
              <a:t>AlexNet (2012)</a:t>
            </a:r>
          </a:p>
          <a:p>
            <a:pPr>
              <a:buFont typeface="Arial" panose="020B0604020202020204" pitchFamily="34" charset="0"/>
              <a:buChar char="•"/>
            </a:pPr>
            <a:r>
              <a:rPr lang="en-US" b="0" i="0" dirty="0" err="1">
                <a:solidFill>
                  <a:srgbClr val="000000"/>
                </a:solidFill>
                <a:effectLst/>
                <a:latin typeface="Helvetica Neue"/>
              </a:rPr>
              <a:t>ZFNet</a:t>
            </a:r>
            <a:r>
              <a:rPr lang="en-US" b="0" i="0" dirty="0">
                <a:solidFill>
                  <a:srgbClr val="000000"/>
                </a:solidFill>
                <a:effectLst/>
                <a:latin typeface="Helvetica Neue"/>
              </a:rPr>
              <a:t> (2013)</a:t>
            </a:r>
          </a:p>
          <a:p>
            <a:pPr>
              <a:buFont typeface="Arial" panose="020B0604020202020204" pitchFamily="34" charset="0"/>
              <a:buChar char="•"/>
            </a:pPr>
            <a:r>
              <a:rPr lang="en-US" b="0" i="0" dirty="0" err="1">
                <a:solidFill>
                  <a:srgbClr val="000000"/>
                </a:solidFill>
                <a:effectLst/>
                <a:latin typeface="Helvetica Neue"/>
              </a:rPr>
              <a:t>VGGNet</a:t>
            </a:r>
            <a:r>
              <a:rPr lang="en-US" b="0" i="0" dirty="0">
                <a:solidFill>
                  <a:srgbClr val="000000"/>
                </a:solidFill>
                <a:effectLst/>
                <a:latin typeface="Helvetica Neue"/>
              </a:rPr>
              <a:t> (2014)</a:t>
            </a:r>
          </a:p>
          <a:p>
            <a:pPr>
              <a:buFont typeface="Arial" panose="020B0604020202020204" pitchFamily="34" charset="0"/>
              <a:buChar char="•"/>
            </a:pPr>
            <a:r>
              <a:rPr lang="en-US" b="0" i="0" dirty="0" err="1">
                <a:solidFill>
                  <a:srgbClr val="000000"/>
                </a:solidFill>
                <a:effectLst/>
                <a:latin typeface="Helvetica Neue"/>
              </a:rPr>
              <a:t>Googlenet</a:t>
            </a:r>
            <a:r>
              <a:rPr lang="en-US" b="0" i="0" dirty="0">
                <a:solidFill>
                  <a:srgbClr val="000000"/>
                </a:solidFill>
                <a:effectLst/>
                <a:latin typeface="Helvetica Neue"/>
              </a:rPr>
              <a:t> (2014)</a:t>
            </a:r>
          </a:p>
          <a:p>
            <a:pPr>
              <a:buFont typeface="Arial" panose="020B0604020202020204" pitchFamily="34" charset="0"/>
              <a:buChar char="•"/>
            </a:pPr>
            <a:r>
              <a:rPr lang="en-US" b="0" i="0" dirty="0">
                <a:solidFill>
                  <a:srgbClr val="000000"/>
                </a:solidFill>
                <a:effectLst/>
                <a:latin typeface="Helvetica Neue"/>
              </a:rPr>
              <a:t>ResNet (2015)</a:t>
            </a:r>
          </a:p>
          <a:p>
            <a:pPr>
              <a:buFont typeface="Arial" panose="020B0604020202020204" pitchFamily="34" charset="0"/>
              <a:buChar char="•"/>
            </a:pPr>
            <a:r>
              <a:rPr lang="en-US" b="0" i="0" dirty="0" err="1">
                <a:solidFill>
                  <a:srgbClr val="000000"/>
                </a:solidFill>
                <a:effectLst/>
                <a:latin typeface="Helvetica Neue"/>
              </a:rPr>
              <a:t>ResNeXt</a:t>
            </a:r>
            <a:r>
              <a:rPr lang="en-US" b="0" i="0" dirty="0">
                <a:solidFill>
                  <a:srgbClr val="000000"/>
                </a:solidFill>
                <a:effectLst/>
                <a:latin typeface="Helvetica Neue"/>
              </a:rPr>
              <a:t> (2016)</a:t>
            </a:r>
          </a:p>
          <a:p>
            <a:pPr>
              <a:buFont typeface="Arial" panose="020B0604020202020204" pitchFamily="34" charset="0"/>
              <a:buChar char="•"/>
            </a:pPr>
            <a:r>
              <a:rPr lang="en-US" b="0" i="0" dirty="0">
                <a:solidFill>
                  <a:srgbClr val="000000"/>
                </a:solidFill>
                <a:effectLst/>
                <a:latin typeface="Helvetica Neue"/>
              </a:rPr>
              <a:t>DenseNet (2016)</a:t>
            </a:r>
          </a:p>
          <a:p>
            <a:pPr>
              <a:buFont typeface="Arial" panose="020B0604020202020204" pitchFamily="34" charset="0"/>
              <a:buChar char="•"/>
            </a:pPr>
            <a:r>
              <a:rPr lang="en-US" b="0" i="0" dirty="0">
                <a:solidFill>
                  <a:srgbClr val="000000"/>
                </a:solidFill>
                <a:effectLst/>
                <a:latin typeface="Helvetica Neue"/>
              </a:rPr>
              <a:t>SENet (2018)</a:t>
            </a:r>
          </a:p>
        </p:txBody>
      </p:sp>
      <p:cxnSp>
        <p:nvCxnSpPr>
          <p:cNvPr id="4" name="Straight Arrow Connector 3">
            <a:extLst>
              <a:ext uri="{FF2B5EF4-FFF2-40B4-BE49-F238E27FC236}">
                <a16:creationId xmlns:a16="http://schemas.microsoft.com/office/drawing/2014/main" id="{C6F5451B-DEBC-4558-875C-FE55231F67B0}"/>
              </a:ext>
            </a:extLst>
          </p:cNvPr>
          <p:cNvCxnSpPr>
            <a:cxnSpLocks/>
          </p:cNvCxnSpPr>
          <p:nvPr/>
        </p:nvCxnSpPr>
        <p:spPr>
          <a:xfrm flipV="1">
            <a:off x="8930640" y="4444464"/>
            <a:ext cx="0" cy="1157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93AA923-7DA0-4D6E-A2BD-6894F2E120FC}"/>
              </a:ext>
            </a:extLst>
          </p:cNvPr>
          <p:cNvSpPr txBox="1"/>
          <p:nvPr/>
        </p:nvSpPr>
        <p:spPr>
          <a:xfrm>
            <a:off x="8361680" y="5984240"/>
            <a:ext cx="2004780" cy="369332"/>
          </a:xfrm>
          <a:prstGeom prst="rect">
            <a:avLst/>
          </a:prstGeom>
          <a:noFill/>
        </p:spPr>
        <p:txBody>
          <a:bodyPr wrap="none" rtlCol="0">
            <a:spAutoFit/>
          </a:bodyPr>
          <a:lstStyle/>
          <a:p>
            <a:r>
              <a:rPr lang="ru-RU" dirty="0"/>
              <a:t>Число параметров</a:t>
            </a:r>
          </a:p>
        </p:txBody>
      </p:sp>
      <p:sp>
        <p:nvSpPr>
          <p:cNvPr id="10" name="TextBox 9">
            <a:extLst>
              <a:ext uri="{FF2B5EF4-FFF2-40B4-BE49-F238E27FC236}">
                <a16:creationId xmlns:a16="http://schemas.microsoft.com/office/drawing/2014/main" id="{F4B6917B-2E76-4D03-9295-8737ADE10D93}"/>
              </a:ext>
            </a:extLst>
          </p:cNvPr>
          <p:cNvSpPr txBox="1"/>
          <p:nvPr/>
        </p:nvSpPr>
        <p:spPr>
          <a:xfrm>
            <a:off x="508591" y="1360508"/>
            <a:ext cx="9514656" cy="523220"/>
          </a:xfrm>
          <a:prstGeom prst="rect">
            <a:avLst/>
          </a:prstGeom>
          <a:solidFill>
            <a:schemeClr val="bg1"/>
          </a:solidFill>
        </p:spPr>
        <p:txBody>
          <a:bodyPr wrap="none" rtlCol="0">
            <a:spAutoFit/>
          </a:bodyPr>
          <a:lstStyle/>
          <a:p>
            <a:r>
              <a:rPr lang="ru-RU" sz="2800" dirty="0"/>
              <a:t>Все поменялось с развитием сверточных нейронных сетей!!!</a:t>
            </a:r>
          </a:p>
        </p:txBody>
      </p:sp>
      <p:sp>
        <p:nvSpPr>
          <p:cNvPr id="11" name="TextBox 10">
            <a:extLst>
              <a:ext uri="{FF2B5EF4-FFF2-40B4-BE49-F238E27FC236}">
                <a16:creationId xmlns:a16="http://schemas.microsoft.com/office/drawing/2014/main" id="{1F335559-D51B-4A65-B6BD-B9787F5853E6}"/>
              </a:ext>
            </a:extLst>
          </p:cNvPr>
          <p:cNvSpPr txBox="1"/>
          <p:nvPr/>
        </p:nvSpPr>
        <p:spPr>
          <a:xfrm>
            <a:off x="353946" y="5781042"/>
            <a:ext cx="4079194" cy="954107"/>
          </a:xfrm>
          <a:prstGeom prst="rect">
            <a:avLst/>
          </a:prstGeom>
          <a:noFill/>
        </p:spPr>
        <p:txBody>
          <a:bodyPr wrap="none" rtlCol="0">
            <a:spAutoFit/>
          </a:bodyPr>
          <a:lstStyle/>
          <a:p>
            <a:r>
              <a:rPr lang="en-US" sz="2800" dirty="0"/>
              <a:t>SOTA </a:t>
            </a:r>
            <a:r>
              <a:rPr lang="ru-RU" sz="2800" dirty="0"/>
              <a:t>на </a:t>
            </a:r>
            <a:r>
              <a:rPr lang="en-US" sz="2800" dirty="0"/>
              <a:t>ImageNet:</a:t>
            </a:r>
          </a:p>
          <a:p>
            <a:r>
              <a:rPr lang="en-US" sz="2800" dirty="0"/>
              <a:t>EfficientNet, 20</a:t>
            </a:r>
            <a:r>
              <a:rPr lang="ru-RU" sz="2800" dirty="0"/>
              <a:t>1</a:t>
            </a:r>
            <a:r>
              <a:rPr lang="en-US" sz="2800" dirty="0"/>
              <a:t>9, Google </a:t>
            </a:r>
            <a:endParaRPr lang="ru-RU" sz="2800" dirty="0"/>
          </a:p>
        </p:txBody>
      </p:sp>
    </p:spTree>
    <p:extLst>
      <p:ext uri="{BB962C8B-B14F-4D97-AF65-F5344CB8AC3E}">
        <p14:creationId xmlns:p14="http://schemas.microsoft.com/office/powerpoint/2010/main" val="41898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3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ppt_w</p:attrName>
                                        </p:attrNameLst>
                                      </p:cBhvr>
                                      <p:tavLst>
                                        <p:tav tm="0">
                                          <p:val>
                                            <p:fltVal val="0"/>
                                          </p:val>
                                        </p:tav>
                                        <p:tav tm="100000">
                                          <p:val>
                                            <p:strVal val="#ppt_w"/>
                                          </p:val>
                                        </p:tav>
                                      </p:tavLst>
                                    </p:anim>
                                    <p:anim calcmode="lin" valueType="num">
                                      <p:cBhvr>
                                        <p:cTn id="30" dur="1000" fill="hold"/>
                                        <p:tgtEl>
                                          <p:spTgt spid="8"/>
                                        </p:tgtEl>
                                        <p:attrNameLst>
                                          <p:attrName>ppt_h</p:attrName>
                                        </p:attrNameLst>
                                      </p:cBhvr>
                                      <p:tavLst>
                                        <p:tav tm="0">
                                          <p:val>
                                            <p:fltVal val="0"/>
                                          </p:val>
                                        </p:tav>
                                        <p:tav tm="100000">
                                          <p:val>
                                            <p:strVal val="#ppt_h"/>
                                          </p:val>
                                        </p:tav>
                                      </p:tavLst>
                                    </p:anim>
                                    <p:anim calcmode="lin" valueType="num">
                                      <p:cBhvr>
                                        <p:cTn id="31" dur="1000" fill="hold"/>
                                        <p:tgtEl>
                                          <p:spTgt spid="8"/>
                                        </p:tgtEl>
                                        <p:attrNameLst>
                                          <p:attrName>style.rotation</p:attrName>
                                        </p:attrNameLst>
                                      </p:cBhvr>
                                      <p:tavLst>
                                        <p:tav tm="0">
                                          <p:val>
                                            <p:fltVal val="90"/>
                                          </p:val>
                                        </p:tav>
                                        <p:tav tm="100000">
                                          <p:val>
                                            <p:fltVal val="0"/>
                                          </p:val>
                                        </p:tav>
                                      </p:tavLst>
                                    </p:anim>
                                    <p:animEffect transition="in" filter="fade">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900-4A23-4B0D-9D19-19D8600AA83F}"/>
              </a:ext>
            </a:extLst>
          </p:cNvPr>
          <p:cNvSpPr>
            <a:spLocks noGrp="1"/>
          </p:cNvSpPr>
          <p:nvPr>
            <p:ph type="title"/>
          </p:nvPr>
        </p:nvSpPr>
        <p:spPr/>
        <p:txBody>
          <a:bodyPr/>
          <a:lstStyle/>
          <a:p>
            <a:r>
              <a:rPr lang="en-US" dirty="0" err="1"/>
              <a:t>GoogleNet</a:t>
            </a:r>
            <a:r>
              <a:rPr lang="en-US" dirty="0"/>
              <a:t> (Inception V4)</a:t>
            </a:r>
            <a:endParaRPr lang="ru-RU" dirty="0"/>
          </a:p>
        </p:txBody>
      </p:sp>
      <p:pic>
        <p:nvPicPr>
          <p:cNvPr id="4" name="Picture 3">
            <a:extLst>
              <a:ext uri="{FF2B5EF4-FFF2-40B4-BE49-F238E27FC236}">
                <a16:creationId xmlns:a16="http://schemas.microsoft.com/office/drawing/2014/main" id="{629E54EC-55A3-4380-B996-D70BC30E1F2A}"/>
              </a:ext>
            </a:extLst>
          </p:cNvPr>
          <p:cNvPicPr>
            <a:picLocks noChangeAspect="1"/>
          </p:cNvPicPr>
          <p:nvPr/>
        </p:nvPicPr>
        <p:blipFill>
          <a:blip r:embed="rId2"/>
          <a:stretch>
            <a:fillRect/>
          </a:stretch>
        </p:blipFill>
        <p:spPr>
          <a:xfrm>
            <a:off x="0" y="1690688"/>
            <a:ext cx="12192000" cy="4068693"/>
          </a:xfrm>
          <a:prstGeom prst="rect">
            <a:avLst/>
          </a:prstGeom>
        </p:spPr>
      </p:pic>
    </p:spTree>
    <p:extLst>
      <p:ext uri="{BB962C8B-B14F-4D97-AF65-F5344CB8AC3E}">
        <p14:creationId xmlns:p14="http://schemas.microsoft.com/office/powerpoint/2010/main" val="4204974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900-4A23-4B0D-9D19-19D8600AA83F}"/>
              </a:ext>
            </a:extLst>
          </p:cNvPr>
          <p:cNvSpPr>
            <a:spLocks noGrp="1"/>
          </p:cNvSpPr>
          <p:nvPr>
            <p:ph type="title"/>
          </p:nvPr>
        </p:nvSpPr>
        <p:spPr/>
        <p:txBody>
          <a:bodyPr/>
          <a:lstStyle/>
          <a:p>
            <a:r>
              <a:rPr lang="ru-RU" dirty="0"/>
              <a:t>Добавление </a:t>
            </a:r>
            <a:r>
              <a:rPr lang="en-US" dirty="0"/>
              <a:t>Shortcut connections </a:t>
            </a:r>
            <a:br>
              <a:rPr lang="en-US" dirty="0"/>
            </a:br>
            <a:r>
              <a:rPr lang="en-US" dirty="0"/>
              <a:t>Inception-ResNet</a:t>
            </a:r>
            <a:endParaRPr lang="ru-RU" dirty="0"/>
          </a:p>
        </p:txBody>
      </p:sp>
      <p:sp>
        <p:nvSpPr>
          <p:cNvPr id="3" name="Rectangle 2">
            <a:extLst>
              <a:ext uri="{FF2B5EF4-FFF2-40B4-BE49-F238E27FC236}">
                <a16:creationId xmlns:a16="http://schemas.microsoft.com/office/drawing/2014/main" id="{0B778C90-7B7B-417E-B91A-8C3D3531EBA0}"/>
              </a:ext>
            </a:extLst>
          </p:cNvPr>
          <p:cNvSpPr/>
          <p:nvPr/>
        </p:nvSpPr>
        <p:spPr>
          <a:xfrm>
            <a:off x="838200" y="1765776"/>
            <a:ext cx="10515600" cy="1107996"/>
          </a:xfrm>
          <a:prstGeom prst="rect">
            <a:avLst/>
          </a:prstGeom>
        </p:spPr>
        <p:txBody>
          <a:bodyPr wrap="square">
            <a:spAutoFit/>
          </a:bodyPr>
          <a:lstStyle/>
          <a:p>
            <a:r>
              <a:rPr lang="ru-RU" sz="2200" b="0" i="0" dirty="0">
                <a:solidFill>
                  <a:srgbClr val="000000"/>
                </a:solidFill>
                <a:effectLst/>
                <a:latin typeface="Helvetica Neue"/>
              </a:rPr>
              <a:t>Используя вышеуказанные версии </a:t>
            </a:r>
            <a:r>
              <a:rPr lang="ru-RU" sz="2200" b="0" i="0" dirty="0" err="1">
                <a:solidFill>
                  <a:srgbClr val="000000"/>
                </a:solidFill>
                <a:effectLst/>
                <a:latin typeface="Helvetica Neue"/>
              </a:rPr>
              <a:t>Inception</a:t>
            </a:r>
            <a:r>
              <a:rPr lang="ru-RU" sz="2200" b="0" i="0" dirty="0">
                <a:solidFill>
                  <a:srgbClr val="000000"/>
                </a:solidFill>
                <a:effectLst/>
                <a:latin typeface="Helvetica Neue"/>
              </a:rPr>
              <a:t>-A, </a:t>
            </a:r>
            <a:r>
              <a:rPr lang="ru-RU" sz="2200" b="0" i="0" dirty="0" err="1">
                <a:solidFill>
                  <a:srgbClr val="000000"/>
                </a:solidFill>
                <a:effectLst/>
                <a:latin typeface="Helvetica Neue"/>
              </a:rPr>
              <a:t>Inception</a:t>
            </a:r>
            <a:r>
              <a:rPr lang="ru-RU" sz="2200" b="0" i="0" dirty="0">
                <a:solidFill>
                  <a:srgbClr val="000000"/>
                </a:solidFill>
                <a:effectLst/>
                <a:latin typeface="Helvetica Neue"/>
              </a:rPr>
              <a:t>-B и </a:t>
            </a:r>
            <a:r>
              <a:rPr lang="ru-RU" sz="2200" b="0" i="0" dirty="0" err="1">
                <a:solidFill>
                  <a:srgbClr val="000000"/>
                </a:solidFill>
                <a:effectLst/>
                <a:latin typeface="Helvetica Neue"/>
              </a:rPr>
              <a:t>Inception</a:t>
            </a:r>
            <a:r>
              <a:rPr lang="ru-RU" sz="2200" b="0" i="0" dirty="0">
                <a:solidFill>
                  <a:srgbClr val="000000"/>
                </a:solidFill>
                <a:effectLst/>
                <a:latin typeface="Helvetica Neue"/>
              </a:rPr>
              <a:t>-C, мы можем получить Inception-ResNet-v1. Мы видим, что слева от каждого модуля есть соединение быстрого доступа (shortcut connection)</a:t>
            </a:r>
            <a:endParaRPr lang="ru-RU" sz="2200" dirty="0"/>
          </a:p>
        </p:txBody>
      </p:sp>
      <p:pic>
        <p:nvPicPr>
          <p:cNvPr id="6" name="Picture 5">
            <a:extLst>
              <a:ext uri="{FF2B5EF4-FFF2-40B4-BE49-F238E27FC236}">
                <a16:creationId xmlns:a16="http://schemas.microsoft.com/office/drawing/2014/main" id="{3B32186A-0621-4F5F-9DDB-2847D7E64F01}"/>
              </a:ext>
            </a:extLst>
          </p:cNvPr>
          <p:cNvPicPr>
            <a:picLocks noChangeAspect="1"/>
          </p:cNvPicPr>
          <p:nvPr/>
        </p:nvPicPr>
        <p:blipFill>
          <a:blip r:embed="rId2"/>
          <a:stretch>
            <a:fillRect/>
          </a:stretch>
        </p:blipFill>
        <p:spPr>
          <a:xfrm>
            <a:off x="955040" y="3099599"/>
            <a:ext cx="9885680" cy="3615596"/>
          </a:xfrm>
          <a:prstGeom prst="rect">
            <a:avLst/>
          </a:prstGeom>
        </p:spPr>
      </p:pic>
    </p:spTree>
    <p:extLst>
      <p:ext uri="{BB962C8B-B14F-4D97-AF65-F5344CB8AC3E}">
        <p14:creationId xmlns:p14="http://schemas.microsoft.com/office/powerpoint/2010/main" val="3619609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8E1B-8B97-47E1-BC94-D3DFFFD3F790}"/>
              </a:ext>
            </a:extLst>
          </p:cNvPr>
          <p:cNvSpPr>
            <a:spLocks noGrp="1"/>
          </p:cNvSpPr>
          <p:nvPr>
            <p:ph type="title"/>
          </p:nvPr>
        </p:nvSpPr>
        <p:spPr/>
        <p:txBody>
          <a:bodyPr/>
          <a:lstStyle/>
          <a:p>
            <a:r>
              <a:rPr lang="en-US" dirty="0"/>
              <a:t>SENet (2018)</a:t>
            </a:r>
            <a:endParaRPr lang="ru-RU" dirty="0"/>
          </a:p>
        </p:txBody>
      </p:sp>
      <p:sp>
        <p:nvSpPr>
          <p:cNvPr id="3" name="Content Placeholder 2">
            <a:extLst>
              <a:ext uri="{FF2B5EF4-FFF2-40B4-BE49-F238E27FC236}">
                <a16:creationId xmlns:a16="http://schemas.microsoft.com/office/drawing/2014/main" id="{550BE60C-D0F2-49A7-902A-11DD3619AC5C}"/>
              </a:ext>
            </a:extLst>
          </p:cNvPr>
          <p:cNvSpPr>
            <a:spLocks noGrp="1"/>
          </p:cNvSpPr>
          <p:nvPr>
            <p:ph idx="1"/>
          </p:nvPr>
        </p:nvSpPr>
        <p:spPr/>
        <p:txBody>
          <a:bodyPr>
            <a:normAutofit lnSpcReduction="10000"/>
          </a:bodyPr>
          <a:lstStyle/>
          <a:p>
            <a:r>
              <a:rPr lang="ru-RU" sz="2200" dirty="0"/>
              <a:t>Сети сжатия и возбуждения (squeeze-and-excitation) (SENets) представляют собой строительный блок для CNN, который </a:t>
            </a:r>
            <a:r>
              <a:rPr lang="ru-RU" sz="2200" b="1" dirty="0"/>
              <a:t>улучшает взаимозависимости каналов </a:t>
            </a:r>
            <a:r>
              <a:rPr lang="ru-RU" sz="2200" dirty="0"/>
              <a:t>практически без затрат на вычисления</a:t>
            </a:r>
            <a:endParaRPr lang="en-US" sz="2200" dirty="0"/>
          </a:p>
          <a:p>
            <a:endParaRPr lang="en-US" sz="2200" dirty="0"/>
          </a:p>
          <a:p>
            <a:r>
              <a:rPr lang="ru-RU" sz="2200" dirty="0"/>
              <a:t>Они использовались в этом году на конкурсе ImageNet и помогли улучшить результат с прошлого года на 25%</a:t>
            </a:r>
            <a:endParaRPr lang="en-US" sz="2200" dirty="0"/>
          </a:p>
          <a:p>
            <a:endParaRPr lang="en-US" sz="2200" dirty="0"/>
          </a:p>
          <a:p>
            <a:r>
              <a:rPr lang="ru-RU" sz="2200" dirty="0"/>
              <a:t>Помимо этого огромного повышения производительности, они могут быть легко добавлены к существующим архитектурам. Основная идея заключается в следующем:</a:t>
            </a:r>
          </a:p>
          <a:p>
            <a:endParaRPr lang="ru-RU" sz="2200" dirty="0"/>
          </a:p>
          <a:p>
            <a:r>
              <a:rPr lang="ru-RU" sz="2200" b="1" dirty="0"/>
              <a:t>Давайте добавим параметры к каждому каналу сверточного блока, чтобы сеть могла адаптивно регулировать вес каждой карты признаков</a:t>
            </a:r>
          </a:p>
        </p:txBody>
      </p:sp>
    </p:spTree>
    <p:extLst>
      <p:ext uri="{BB962C8B-B14F-4D97-AF65-F5344CB8AC3E}">
        <p14:creationId xmlns:p14="http://schemas.microsoft.com/office/powerpoint/2010/main" val="3000024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8E1B-8B97-47E1-BC94-D3DFFFD3F790}"/>
              </a:ext>
            </a:extLst>
          </p:cNvPr>
          <p:cNvSpPr>
            <a:spLocks noGrp="1"/>
          </p:cNvSpPr>
          <p:nvPr>
            <p:ph type="title"/>
          </p:nvPr>
        </p:nvSpPr>
        <p:spPr/>
        <p:txBody>
          <a:bodyPr/>
          <a:lstStyle/>
          <a:p>
            <a:r>
              <a:rPr lang="en-US" dirty="0"/>
              <a:t>SENet (2018)</a:t>
            </a:r>
            <a:endParaRPr lang="ru-RU" dirty="0"/>
          </a:p>
        </p:txBody>
      </p:sp>
      <p:pic>
        <p:nvPicPr>
          <p:cNvPr id="5" name="Picture 4">
            <a:extLst>
              <a:ext uri="{FF2B5EF4-FFF2-40B4-BE49-F238E27FC236}">
                <a16:creationId xmlns:a16="http://schemas.microsoft.com/office/drawing/2014/main" id="{D0B14EEB-DAC6-4884-B09B-C17E9D75CC24}"/>
              </a:ext>
            </a:extLst>
          </p:cNvPr>
          <p:cNvPicPr>
            <a:picLocks noChangeAspect="1"/>
          </p:cNvPicPr>
          <p:nvPr/>
        </p:nvPicPr>
        <p:blipFill>
          <a:blip r:embed="rId2"/>
          <a:stretch>
            <a:fillRect/>
          </a:stretch>
        </p:blipFill>
        <p:spPr>
          <a:xfrm>
            <a:off x="5657850" y="1061561"/>
            <a:ext cx="5695950" cy="5229225"/>
          </a:xfrm>
          <a:prstGeom prst="rect">
            <a:avLst/>
          </a:prstGeom>
        </p:spPr>
      </p:pic>
      <p:sp>
        <p:nvSpPr>
          <p:cNvPr id="8" name="Rectangle 7">
            <a:extLst>
              <a:ext uri="{FF2B5EF4-FFF2-40B4-BE49-F238E27FC236}">
                <a16:creationId xmlns:a16="http://schemas.microsoft.com/office/drawing/2014/main" id="{2BDC8FEE-3158-45D9-8BF9-FEED084AEDEF}"/>
              </a:ext>
            </a:extLst>
          </p:cNvPr>
          <p:cNvSpPr/>
          <p:nvPr/>
        </p:nvSpPr>
        <p:spPr>
          <a:xfrm>
            <a:off x="739140" y="1368921"/>
            <a:ext cx="5017770" cy="4801314"/>
          </a:xfrm>
          <a:prstGeom prst="rect">
            <a:avLst/>
          </a:prstGeom>
        </p:spPr>
        <p:txBody>
          <a:bodyPr wrap="square">
            <a:spAutoFit/>
          </a:bodyPr>
          <a:lstStyle/>
          <a:p>
            <a:pPr>
              <a:buFont typeface="Arial" panose="020B0604020202020204" pitchFamily="34" charset="0"/>
              <a:buChar char="•"/>
            </a:pPr>
            <a:r>
              <a:rPr lang="ru-RU" b="0" i="0" dirty="0">
                <a:solidFill>
                  <a:srgbClr val="000000"/>
                </a:solidFill>
                <a:effectLst/>
                <a:latin typeface="Helvetica Neue"/>
              </a:rPr>
              <a:t> Функция получает входной </a:t>
            </a:r>
            <a:r>
              <a:rPr lang="ru-RU" b="0" i="0" dirty="0" err="1">
                <a:solidFill>
                  <a:srgbClr val="000000"/>
                </a:solidFill>
                <a:effectLst/>
                <a:latin typeface="Helvetica Neue"/>
              </a:rPr>
              <a:t>сверточный</a:t>
            </a:r>
            <a:r>
              <a:rPr lang="ru-RU" b="0" i="0" dirty="0">
                <a:solidFill>
                  <a:srgbClr val="000000"/>
                </a:solidFill>
                <a:effectLst/>
                <a:latin typeface="Helvetica Neue"/>
              </a:rPr>
              <a:t> блок и текущее количество каналов</a:t>
            </a:r>
          </a:p>
          <a:p>
            <a:pPr>
              <a:buFont typeface="Arial" panose="020B0604020202020204" pitchFamily="34" charset="0"/>
              <a:buChar char="•"/>
            </a:pPr>
            <a:r>
              <a:rPr lang="ru-RU" b="0" i="0" dirty="0">
                <a:solidFill>
                  <a:srgbClr val="000000"/>
                </a:solidFill>
                <a:effectLst/>
                <a:latin typeface="Helvetica Neue"/>
              </a:rPr>
              <a:t> Мы сжимаем каждый канал в одно числовое значение, используя средний пулинг</a:t>
            </a:r>
          </a:p>
          <a:p>
            <a:pPr>
              <a:buFont typeface="Arial" panose="020B0604020202020204" pitchFamily="34" charset="0"/>
              <a:buChar char="•"/>
            </a:pPr>
            <a:r>
              <a:rPr lang="ru-RU" b="0" i="0" dirty="0">
                <a:solidFill>
                  <a:srgbClr val="000000"/>
                </a:solidFill>
                <a:effectLst/>
                <a:latin typeface="Helvetica Neue"/>
              </a:rPr>
              <a:t> </a:t>
            </a:r>
            <a:r>
              <a:rPr lang="ru-RU" b="0" i="0" dirty="0" err="1">
                <a:solidFill>
                  <a:srgbClr val="000000"/>
                </a:solidFill>
                <a:effectLst/>
                <a:latin typeface="Helvetica Neue"/>
              </a:rPr>
              <a:t>Полносвязный</a:t>
            </a:r>
            <a:r>
              <a:rPr lang="ru-RU" b="0" i="0" dirty="0">
                <a:solidFill>
                  <a:srgbClr val="000000"/>
                </a:solidFill>
                <a:effectLst/>
                <a:latin typeface="Helvetica Neue"/>
              </a:rPr>
              <a:t> слой, сопровождаемый функцией </a:t>
            </a:r>
            <a:r>
              <a:rPr lang="ru-RU" b="0" i="0" dirty="0" err="1">
                <a:solidFill>
                  <a:srgbClr val="000000"/>
                </a:solidFill>
                <a:effectLst/>
                <a:latin typeface="Helvetica Neue"/>
              </a:rPr>
              <a:t>ReLU</a:t>
            </a:r>
            <a:r>
              <a:rPr lang="ru-RU" b="0" i="0" dirty="0">
                <a:solidFill>
                  <a:srgbClr val="000000"/>
                </a:solidFill>
                <a:effectLst/>
                <a:latin typeface="Helvetica Neue"/>
              </a:rPr>
              <a:t>, добавляет необходимую нелинейность. Сложность выходного канала также уменьшается на определенное соотношение.</a:t>
            </a:r>
          </a:p>
          <a:p>
            <a:pPr>
              <a:buFont typeface="Arial" panose="020B0604020202020204" pitchFamily="34" charset="0"/>
              <a:buChar char="•"/>
            </a:pPr>
            <a:r>
              <a:rPr lang="ru-RU" b="0" i="0" dirty="0">
                <a:solidFill>
                  <a:srgbClr val="000000"/>
                </a:solidFill>
                <a:effectLst/>
                <a:latin typeface="Helvetica Neue"/>
              </a:rPr>
              <a:t> Второй </a:t>
            </a:r>
            <a:r>
              <a:rPr lang="ru-RU" b="0" i="0" dirty="0" err="1">
                <a:solidFill>
                  <a:srgbClr val="000000"/>
                </a:solidFill>
                <a:effectLst/>
                <a:latin typeface="Helvetica Neue"/>
              </a:rPr>
              <a:t>полносвязный</a:t>
            </a:r>
            <a:r>
              <a:rPr lang="ru-RU" b="0" i="0" dirty="0">
                <a:solidFill>
                  <a:srgbClr val="000000"/>
                </a:solidFill>
                <a:effectLst/>
                <a:latin typeface="Helvetica Neue"/>
              </a:rPr>
              <a:t> слой, за которым следует </a:t>
            </a:r>
            <a:r>
              <a:rPr lang="ru-RU" b="0" i="0" dirty="0" err="1">
                <a:solidFill>
                  <a:srgbClr val="000000"/>
                </a:solidFill>
                <a:effectLst/>
                <a:latin typeface="Helvetica Neue"/>
              </a:rPr>
              <a:t>сигмоида</a:t>
            </a:r>
            <a:r>
              <a:rPr lang="ru-RU" b="0" i="0" dirty="0">
                <a:solidFill>
                  <a:srgbClr val="000000"/>
                </a:solidFill>
                <a:effectLst/>
                <a:latin typeface="Helvetica Neue"/>
              </a:rPr>
              <a:t>, дает каждому каналу плавную </a:t>
            </a:r>
            <a:r>
              <a:rPr lang="ru-RU" b="0" i="0" dirty="0" err="1">
                <a:solidFill>
                  <a:srgbClr val="000000"/>
                </a:solidFill>
                <a:effectLst/>
                <a:latin typeface="Helvetica Neue"/>
              </a:rPr>
              <a:t>стробирующую</a:t>
            </a:r>
            <a:r>
              <a:rPr lang="ru-RU" b="0" i="0" dirty="0">
                <a:solidFill>
                  <a:srgbClr val="000000"/>
                </a:solidFill>
                <a:effectLst/>
                <a:latin typeface="Helvetica Neue"/>
              </a:rPr>
              <a:t> функцию (</a:t>
            </a:r>
            <a:r>
              <a:rPr lang="ru-RU" b="0" i="0" dirty="0" err="1">
                <a:solidFill>
                  <a:srgbClr val="000000"/>
                </a:solidFill>
                <a:effectLst/>
                <a:latin typeface="Helvetica Neue"/>
              </a:rPr>
              <a:t>gating</a:t>
            </a:r>
            <a:r>
              <a:rPr lang="ru-RU" b="0" i="0" dirty="0">
                <a:solidFill>
                  <a:srgbClr val="000000"/>
                </a:solidFill>
                <a:effectLst/>
                <a:latin typeface="Helvetica Neue"/>
              </a:rPr>
              <a:t> </a:t>
            </a:r>
            <a:r>
              <a:rPr lang="ru-RU" b="0" i="0" dirty="0" err="1">
                <a:solidFill>
                  <a:srgbClr val="000000"/>
                </a:solidFill>
                <a:effectLst/>
                <a:latin typeface="Helvetica Neue"/>
              </a:rPr>
              <a:t>function</a:t>
            </a:r>
            <a:r>
              <a:rPr lang="ru-RU" b="0" i="0" dirty="0">
                <a:solidFill>
                  <a:srgbClr val="000000"/>
                </a:solidFill>
                <a:effectLst/>
                <a:latin typeface="Helvetica Neue"/>
              </a:rPr>
              <a:t>)</a:t>
            </a:r>
          </a:p>
          <a:p>
            <a:pPr>
              <a:buFont typeface="Arial" panose="020B0604020202020204" pitchFamily="34" charset="0"/>
              <a:buChar char="•"/>
            </a:pPr>
            <a:r>
              <a:rPr lang="ru-RU" b="0" i="0" dirty="0">
                <a:solidFill>
                  <a:srgbClr val="000000"/>
                </a:solidFill>
                <a:effectLst/>
                <a:latin typeface="Helvetica Neue"/>
              </a:rPr>
              <a:t> Наконец, мы взвешиваем каждую карту признаков сверточного блока на основе результата нашей боковой сети</a:t>
            </a:r>
          </a:p>
        </p:txBody>
      </p:sp>
      <p:sp>
        <p:nvSpPr>
          <p:cNvPr id="9" name="TextBox 8">
            <a:extLst>
              <a:ext uri="{FF2B5EF4-FFF2-40B4-BE49-F238E27FC236}">
                <a16:creationId xmlns:a16="http://schemas.microsoft.com/office/drawing/2014/main" id="{C3ED616C-0EB1-4C81-9799-CF4A3C1F8C47}"/>
              </a:ext>
            </a:extLst>
          </p:cNvPr>
          <p:cNvSpPr txBox="1"/>
          <p:nvPr/>
        </p:nvSpPr>
        <p:spPr>
          <a:xfrm>
            <a:off x="7758515" y="658574"/>
            <a:ext cx="3920369" cy="369332"/>
          </a:xfrm>
          <a:prstGeom prst="rect">
            <a:avLst/>
          </a:prstGeom>
          <a:noFill/>
        </p:spPr>
        <p:txBody>
          <a:bodyPr wrap="none" rtlCol="0">
            <a:spAutoFit/>
          </a:bodyPr>
          <a:lstStyle/>
          <a:p>
            <a:r>
              <a:rPr lang="ru-RU" dirty="0"/>
              <a:t>!!!Вычислительные затраты менее 1%</a:t>
            </a:r>
          </a:p>
        </p:txBody>
      </p:sp>
      <p:cxnSp>
        <p:nvCxnSpPr>
          <p:cNvPr id="11" name="Straight Arrow Connector 10">
            <a:extLst>
              <a:ext uri="{FF2B5EF4-FFF2-40B4-BE49-F238E27FC236}">
                <a16:creationId xmlns:a16="http://schemas.microsoft.com/office/drawing/2014/main" id="{7B839D2B-6837-486B-98A8-D2C40461BB20}"/>
              </a:ext>
            </a:extLst>
          </p:cNvPr>
          <p:cNvCxnSpPr/>
          <p:nvPr/>
        </p:nvCxnSpPr>
        <p:spPr>
          <a:xfrm>
            <a:off x="10281920" y="1280160"/>
            <a:ext cx="0" cy="6807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64558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8E1B-8B97-47E1-BC94-D3DFFFD3F790}"/>
              </a:ext>
            </a:extLst>
          </p:cNvPr>
          <p:cNvSpPr>
            <a:spLocks noGrp="1"/>
          </p:cNvSpPr>
          <p:nvPr>
            <p:ph type="title"/>
          </p:nvPr>
        </p:nvSpPr>
        <p:spPr/>
        <p:txBody>
          <a:bodyPr/>
          <a:lstStyle/>
          <a:p>
            <a:r>
              <a:rPr lang="en-US" dirty="0"/>
              <a:t>SENet (2018)</a:t>
            </a:r>
            <a:endParaRPr lang="ru-RU" dirty="0"/>
          </a:p>
        </p:txBody>
      </p:sp>
      <p:pic>
        <p:nvPicPr>
          <p:cNvPr id="13" name="Picture 12">
            <a:extLst>
              <a:ext uri="{FF2B5EF4-FFF2-40B4-BE49-F238E27FC236}">
                <a16:creationId xmlns:a16="http://schemas.microsoft.com/office/drawing/2014/main" id="{3FC7D268-8032-45DA-8B51-8F46EA47C679}"/>
              </a:ext>
            </a:extLst>
          </p:cNvPr>
          <p:cNvPicPr>
            <a:picLocks noChangeAspect="1"/>
          </p:cNvPicPr>
          <p:nvPr/>
        </p:nvPicPr>
        <p:blipFill>
          <a:blip r:embed="rId2"/>
          <a:stretch>
            <a:fillRect/>
          </a:stretch>
        </p:blipFill>
        <p:spPr>
          <a:xfrm>
            <a:off x="838200" y="2190750"/>
            <a:ext cx="10668000" cy="2476500"/>
          </a:xfrm>
          <a:prstGeom prst="rect">
            <a:avLst/>
          </a:prstGeom>
        </p:spPr>
      </p:pic>
      <p:sp>
        <p:nvSpPr>
          <p:cNvPr id="3" name="TextBox 2">
            <a:extLst>
              <a:ext uri="{FF2B5EF4-FFF2-40B4-BE49-F238E27FC236}">
                <a16:creationId xmlns:a16="http://schemas.microsoft.com/office/drawing/2014/main" id="{F1ABF907-8883-44A9-9D00-1B50892B0F65}"/>
              </a:ext>
            </a:extLst>
          </p:cNvPr>
          <p:cNvSpPr txBox="1"/>
          <p:nvPr/>
        </p:nvSpPr>
        <p:spPr>
          <a:xfrm>
            <a:off x="838200" y="1397824"/>
            <a:ext cx="9796784" cy="769441"/>
          </a:xfrm>
          <a:prstGeom prst="rect">
            <a:avLst/>
          </a:prstGeom>
          <a:noFill/>
        </p:spPr>
        <p:txBody>
          <a:bodyPr wrap="none" rtlCol="0">
            <a:spAutoFit/>
          </a:bodyPr>
          <a:lstStyle/>
          <a:p>
            <a:r>
              <a:rPr lang="ru-RU" sz="2200" dirty="0"/>
              <a:t>Учитываем взаимосвязь каналов за счет производительной боковой сети</a:t>
            </a:r>
          </a:p>
          <a:p>
            <a:r>
              <a:rPr lang="ru-RU" sz="2200" dirty="0"/>
              <a:t>Регулируем вес карт признаков на свертках за счет адаптивного вклада каналов</a:t>
            </a:r>
          </a:p>
        </p:txBody>
      </p:sp>
      <p:sp>
        <p:nvSpPr>
          <p:cNvPr id="4" name="TextBox 3">
            <a:extLst>
              <a:ext uri="{FF2B5EF4-FFF2-40B4-BE49-F238E27FC236}">
                <a16:creationId xmlns:a16="http://schemas.microsoft.com/office/drawing/2014/main" id="{FDBCFFA8-9227-4002-BAC6-C60BDF4CCF93}"/>
              </a:ext>
            </a:extLst>
          </p:cNvPr>
          <p:cNvSpPr txBox="1"/>
          <p:nvPr/>
        </p:nvSpPr>
        <p:spPr>
          <a:xfrm>
            <a:off x="7955280" y="2282607"/>
            <a:ext cx="2190087" cy="369332"/>
          </a:xfrm>
          <a:prstGeom prst="rect">
            <a:avLst/>
          </a:prstGeom>
          <a:noFill/>
        </p:spPr>
        <p:txBody>
          <a:bodyPr wrap="none" rtlCol="0">
            <a:spAutoFit/>
          </a:bodyPr>
          <a:lstStyle/>
          <a:p>
            <a:r>
              <a:rPr lang="ru-RU" dirty="0"/>
              <a:t>Взвешиваем каналы</a:t>
            </a:r>
          </a:p>
        </p:txBody>
      </p:sp>
      <p:sp>
        <p:nvSpPr>
          <p:cNvPr id="6" name="TextBox 5">
            <a:extLst>
              <a:ext uri="{FF2B5EF4-FFF2-40B4-BE49-F238E27FC236}">
                <a16:creationId xmlns:a16="http://schemas.microsoft.com/office/drawing/2014/main" id="{CBF54D1C-B9F4-4DA3-856D-6A51A5BCB483}"/>
              </a:ext>
            </a:extLst>
          </p:cNvPr>
          <p:cNvSpPr txBox="1"/>
          <p:nvPr/>
        </p:nvSpPr>
        <p:spPr>
          <a:xfrm>
            <a:off x="8737600" y="4482584"/>
            <a:ext cx="3139001" cy="369332"/>
          </a:xfrm>
          <a:prstGeom prst="rect">
            <a:avLst/>
          </a:prstGeom>
          <a:noFill/>
        </p:spPr>
        <p:txBody>
          <a:bodyPr wrap="none" rtlCol="0">
            <a:spAutoFit/>
          </a:bodyPr>
          <a:lstStyle/>
          <a:p>
            <a:r>
              <a:rPr lang="ru-RU" dirty="0"/>
              <a:t>Взвешиваем карты признаков</a:t>
            </a:r>
          </a:p>
        </p:txBody>
      </p:sp>
    </p:spTree>
    <p:extLst>
      <p:ext uri="{BB962C8B-B14F-4D97-AF65-F5344CB8AC3E}">
        <p14:creationId xmlns:p14="http://schemas.microsoft.com/office/powerpoint/2010/main" val="2066234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DCFA5-04B3-4D9D-B41E-D4AF765EBDE3}"/>
              </a:ext>
            </a:extLst>
          </p:cNvPr>
          <p:cNvSpPr>
            <a:spLocks noGrp="1"/>
          </p:cNvSpPr>
          <p:nvPr>
            <p:ph type="title"/>
          </p:nvPr>
        </p:nvSpPr>
        <p:spPr/>
        <p:txBody>
          <a:bodyPr/>
          <a:lstStyle/>
          <a:p>
            <a:r>
              <a:rPr lang="en-US" dirty="0"/>
              <a:t>Transfer Learning</a:t>
            </a:r>
            <a:endParaRPr lang="ru-RU" dirty="0"/>
          </a:p>
        </p:txBody>
      </p:sp>
      <p:sp>
        <p:nvSpPr>
          <p:cNvPr id="3" name="Content Placeholder 2">
            <a:extLst>
              <a:ext uri="{FF2B5EF4-FFF2-40B4-BE49-F238E27FC236}">
                <a16:creationId xmlns:a16="http://schemas.microsoft.com/office/drawing/2014/main" id="{FB91485D-2BC6-4105-B8D1-D6ED0F857E78}"/>
              </a:ext>
            </a:extLst>
          </p:cNvPr>
          <p:cNvSpPr>
            <a:spLocks noGrp="1"/>
          </p:cNvSpPr>
          <p:nvPr>
            <p:ph idx="1"/>
          </p:nvPr>
        </p:nvSpPr>
        <p:spPr>
          <a:xfrm>
            <a:off x="838200" y="1144905"/>
            <a:ext cx="10515600" cy="4351338"/>
          </a:xfrm>
        </p:spPr>
        <p:txBody>
          <a:bodyPr>
            <a:normAutofit fontScale="92500" lnSpcReduction="10000"/>
          </a:bodyPr>
          <a:lstStyle/>
          <a:p>
            <a:endParaRPr lang="ru-RU" sz="2200" dirty="0"/>
          </a:p>
          <a:p>
            <a:pPr marL="0" indent="0">
              <a:buNone/>
            </a:pPr>
            <a:r>
              <a:rPr lang="ru-RU" sz="2200" dirty="0"/>
              <a:t>В </a:t>
            </a:r>
            <a:r>
              <a:rPr lang="en-US" sz="2200" dirty="0"/>
              <a:t>transfer learning </a:t>
            </a:r>
            <a:r>
              <a:rPr lang="ru-RU" sz="2200" dirty="0"/>
              <a:t>мы берем предварительно обученные веса модели (которая была обучена на миллионах изображений, принадлежащих тысячам классов, на нескольких мощных графических процессорах в течение нескольких дней) и используем эти уже изученные признаки для прогнозирования новых классов</a:t>
            </a:r>
          </a:p>
          <a:p>
            <a:pPr marL="0" indent="0">
              <a:buNone/>
            </a:pPr>
            <a:r>
              <a:rPr lang="ru-RU" sz="2200" dirty="0"/>
              <a:t>Фильтры на первых нескольких слоях сети умеют распознавать цвета и определенные горизонтальные и вертикальные линии</a:t>
            </a:r>
          </a:p>
          <a:p>
            <a:pPr marL="0" indent="0">
              <a:buNone/>
            </a:pPr>
            <a:r>
              <a:rPr lang="ru-RU" sz="2200" dirty="0"/>
              <a:t>Последние слои умеют распознавать текстуры, части объектов</a:t>
            </a:r>
            <a:r>
              <a:rPr lang="en-US" sz="2200" dirty="0"/>
              <a:t>: </a:t>
            </a:r>
            <a:r>
              <a:rPr lang="ru-RU" sz="2200" dirty="0"/>
              <a:t>ноги, глаза, нос и т. д</a:t>
            </a:r>
          </a:p>
          <a:p>
            <a:endParaRPr lang="ru-RU" sz="2200" dirty="0"/>
          </a:p>
          <a:p>
            <a:r>
              <a:rPr lang="ru-RU" sz="2200" dirty="0"/>
              <a:t>Преимущества </a:t>
            </a:r>
            <a:r>
              <a:rPr lang="en-US" sz="2200" dirty="0"/>
              <a:t>transfer learning</a:t>
            </a:r>
            <a:r>
              <a:rPr lang="ru-RU" sz="2200" dirty="0"/>
              <a:t> заключаются в том, что:</a:t>
            </a:r>
          </a:p>
          <a:p>
            <a:r>
              <a:rPr lang="ru-RU" sz="2200" dirty="0"/>
              <a:t>Нет необходимости в очень большом наборе данных для обучения</a:t>
            </a:r>
          </a:p>
          <a:p>
            <a:r>
              <a:rPr lang="ru-RU" sz="2200" dirty="0"/>
              <a:t>Не требуется много вычислительной мощности. Так как мы используем предварительно обученные веса, нам нужно только учить веса последних нескольких слоев</a:t>
            </a:r>
          </a:p>
        </p:txBody>
      </p:sp>
    </p:spTree>
    <p:extLst>
      <p:ext uri="{BB962C8B-B14F-4D97-AF65-F5344CB8AC3E}">
        <p14:creationId xmlns:p14="http://schemas.microsoft.com/office/powerpoint/2010/main" val="60973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DCFA5-04B3-4D9D-B41E-D4AF765EBDE3}"/>
              </a:ext>
            </a:extLst>
          </p:cNvPr>
          <p:cNvSpPr>
            <a:spLocks noGrp="1"/>
          </p:cNvSpPr>
          <p:nvPr>
            <p:ph type="title"/>
          </p:nvPr>
        </p:nvSpPr>
        <p:spPr/>
        <p:txBody>
          <a:bodyPr/>
          <a:lstStyle/>
          <a:p>
            <a:r>
              <a:rPr lang="en-US" dirty="0"/>
              <a:t>MobileNet</a:t>
            </a:r>
            <a:endParaRPr lang="ru-RU" dirty="0"/>
          </a:p>
        </p:txBody>
      </p:sp>
      <p:sp>
        <p:nvSpPr>
          <p:cNvPr id="3" name="Content Placeholder 2">
            <a:extLst>
              <a:ext uri="{FF2B5EF4-FFF2-40B4-BE49-F238E27FC236}">
                <a16:creationId xmlns:a16="http://schemas.microsoft.com/office/drawing/2014/main" id="{FB91485D-2BC6-4105-B8D1-D6ED0F857E78}"/>
              </a:ext>
            </a:extLst>
          </p:cNvPr>
          <p:cNvSpPr>
            <a:spLocks noGrp="1"/>
          </p:cNvSpPr>
          <p:nvPr>
            <p:ph idx="1"/>
          </p:nvPr>
        </p:nvSpPr>
        <p:spPr>
          <a:xfrm>
            <a:off x="838200" y="1144905"/>
            <a:ext cx="6355080" cy="4351338"/>
          </a:xfrm>
        </p:spPr>
        <p:txBody>
          <a:bodyPr>
            <a:normAutofit/>
          </a:bodyPr>
          <a:lstStyle/>
          <a:p>
            <a:endParaRPr lang="ru-RU" sz="2200" dirty="0"/>
          </a:p>
          <a:p>
            <a:pPr marL="0" indent="0">
              <a:buNone/>
            </a:pPr>
            <a:r>
              <a:rPr lang="ru-RU" sz="2200" dirty="0"/>
              <a:t>Как можно ускорить тяжеловесные глубокие сети</a:t>
            </a:r>
            <a:r>
              <a:rPr lang="en-US" sz="2200" dirty="0"/>
              <a:t>?</a:t>
            </a:r>
          </a:p>
          <a:p>
            <a:r>
              <a:rPr lang="ru-RU" sz="2200" dirty="0"/>
              <a:t>Отсутствие </a:t>
            </a:r>
            <a:r>
              <a:rPr lang="en-US" sz="2200" dirty="0"/>
              <a:t>Pooling </a:t>
            </a:r>
            <a:r>
              <a:rPr lang="ru-RU" sz="2200" dirty="0"/>
              <a:t>слоев</a:t>
            </a:r>
          </a:p>
          <a:p>
            <a:r>
              <a:rPr lang="ru-RU" sz="2200" dirty="0"/>
              <a:t>Вместо них для снижения размерности – свертка с параметров </a:t>
            </a:r>
            <a:r>
              <a:rPr lang="en-US" sz="2200" dirty="0"/>
              <a:t>Stride = 2</a:t>
            </a:r>
            <a:endParaRPr lang="ru-RU" sz="2200" dirty="0"/>
          </a:p>
          <a:p>
            <a:r>
              <a:rPr lang="ru-RU" sz="2200" dirty="0"/>
              <a:t>Чередование глубинных и поточечных сверток</a:t>
            </a:r>
          </a:p>
        </p:txBody>
      </p:sp>
      <p:pic>
        <p:nvPicPr>
          <p:cNvPr id="5" name="Picture 4">
            <a:extLst>
              <a:ext uri="{FF2B5EF4-FFF2-40B4-BE49-F238E27FC236}">
                <a16:creationId xmlns:a16="http://schemas.microsoft.com/office/drawing/2014/main" id="{4ACAF1A7-AA67-4A53-903A-F2C929F862D0}"/>
              </a:ext>
            </a:extLst>
          </p:cNvPr>
          <p:cNvPicPr>
            <a:picLocks noChangeAspect="1"/>
          </p:cNvPicPr>
          <p:nvPr/>
        </p:nvPicPr>
        <p:blipFill>
          <a:blip r:embed="rId2"/>
          <a:stretch>
            <a:fillRect/>
          </a:stretch>
        </p:blipFill>
        <p:spPr>
          <a:xfrm>
            <a:off x="7850346" y="2067205"/>
            <a:ext cx="3427254" cy="4581697"/>
          </a:xfrm>
          <a:prstGeom prst="rect">
            <a:avLst/>
          </a:prstGeom>
        </p:spPr>
      </p:pic>
      <p:pic>
        <p:nvPicPr>
          <p:cNvPr id="7" name="Picture 6">
            <a:extLst>
              <a:ext uri="{FF2B5EF4-FFF2-40B4-BE49-F238E27FC236}">
                <a16:creationId xmlns:a16="http://schemas.microsoft.com/office/drawing/2014/main" id="{E71B16A1-1B3E-47EC-B10F-CC203E05A3E5}"/>
              </a:ext>
            </a:extLst>
          </p:cNvPr>
          <p:cNvPicPr>
            <a:picLocks noChangeAspect="1"/>
          </p:cNvPicPr>
          <p:nvPr/>
        </p:nvPicPr>
        <p:blipFill>
          <a:blip r:embed="rId3"/>
          <a:stretch>
            <a:fillRect/>
          </a:stretch>
        </p:blipFill>
        <p:spPr>
          <a:xfrm>
            <a:off x="1098391" y="4038600"/>
            <a:ext cx="3927670" cy="2431415"/>
          </a:xfrm>
          <a:prstGeom prst="rect">
            <a:avLst/>
          </a:prstGeom>
        </p:spPr>
      </p:pic>
      <p:sp>
        <p:nvSpPr>
          <p:cNvPr id="8" name="TextBox 7">
            <a:extLst>
              <a:ext uri="{FF2B5EF4-FFF2-40B4-BE49-F238E27FC236}">
                <a16:creationId xmlns:a16="http://schemas.microsoft.com/office/drawing/2014/main" id="{A1151ECE-CBEA-4CF6-895E-89077B297D52}"/>
              </a:ext>
            </a:extLst>
          </p:cNvPr>
          <p:cNvSpPr txBox="1"/>
          <p:nvPr/>
        </p:nvSpPr>
        <p:spPr>
          <a:xfrm>
            <a:off x="5355575" y="5069641"/>
            <a:ext cx="1034257" cy="369332"/>
          </a:xfrm>
          <a:prstGeom prst="rect">
            <a:avLst/>
          </a:prstGeom>
          <a:noFill/>
        </p:spPr>
        <p:txBody>
          <a:bodyPr wrap="none" rtlCol="0">
            <a:spAutoFit/>
          </a:bodyPr>
          <a:lstStyle/>
          <a:p>
            <a:r>
              <a:rPr lang="en-US" dirty="0"/>
              <a:t>30 </a:t>
            </a:r>
            <a:r>
              <a:rPr lang="ru-RU" dirty="0"/>
              <a:t>слоев</a:t>
            </a:r>
          </a:p>
        </p:txBody>
      </p:sp>
      <p:sp>
        <p:nvSpPr>
          <p:cNvPr id="9" name="Rectangle 8">
            <a:extLst>
              <a:ext uri="{FF2B5EF4-FFF2-40B4-BE49-F238E27FC236}">
                <a16:creationId xmlns:a16="http://schemas.microsoft.com/office/drawing/2014/main" id="{3AC856FB-5C7D-4FC0-90EE-3D8DBA07E9AE}"/>
              </a:ext>
            </a:extLst>
          </p:cNvPr>
          <p:cNvSpPr/>
          <p:nvPr/>
        </p:nvSpPr>
        <p:spPr>
          <a:xfrm>
            <a:off x="7792720" y="365125"/>
            <a:ext cx="4495800" cy="1754326"/>
          </a:xfrm>
          <a:prstGeom prst="rect">
            <a:avLst/>
          </a:prstGeom>
        </p:spPr>
        <p:txBody>
          <a:bodyPr wrap="square">
            <a:spAutoFit/>
          </a:bodyPr>
          <a:lstStyle/>
          <a:p>
            <a:r>
              <a:rPr lang="ru-RU" dirty="0"/>
              <a:t>Для MobileNets при глубинной свертке применяется один фильтр к каждому входному каналу</a:t>
            </a:r>
          </a:p>
          <a:p>
            <a:r>
              <a:rPr lang="ru-RU" dirty="0"/>
              <a:t>Затем поточечная свертка применяет свертку 1 × 1 для объединения выходов по глубине</a:t>
            </a:r>
          </a:p>
        </p:txBody>
      </p:sp>
      <p:sp>
        <p:nvSpPr>
          <p:cNvPr id="10" name="Right Brace 9">
            <a:extLst>
              <a:ext uri="{FF2B5EF4-FFF2-40B4-BE49-F238E27FC236}">
                <a16:creationId xmlns:a16="http://schemas.microsoft.com/office/drawing/2014/main" id="{45C34B8E-3194-4248-ACB9-F3C0C97A1A8D}"/>
              </a:ext>
            </a:extLst>
          </p:cNvPr>
          <p:cNvSpPr/>
          <p:nvPr/>
        </p:nvSpPr>
        <p:spPr>
          <a:xfrm>
            <a:off x="5026061" y="4038600"/>
            <a:ext cx="173831" cy="243141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1" name="Rectangle 10">
            <a:extLst>
              <a:ext uri="{FF2B5EF4-FFF2-40B4-BE49-F238E27FC236}">
                <a16:creationId xmlns:a16="http://schemas.microsoft.com/office/drawing/2014/main" id="{31737AD3-448A-44E1-9F1C-2E8A20A42004}"/>
              </a:ext>
            </a:extLst>
          </p:cNvPr>
          <p:cNvSpPr/>
          <p:nvPr/>
        </p:nvSpPr>
        <p:spPr>
          <a:xfrm>
            <a:off x="838200" y="6464236"/>
            <a:ext cx="3681905" cy="369332"/>
          </a:xfrm>
          <a:prstGeom prst="rect">
            <a:avLst/>
          </a:prstGeom>
        </p:spPr>
        <p:txBody>
          <a:bodyPr wrap="none">
            <a:spAutoFit/>
          </a:bodyPr>
          <a:lstStyle/>
          <a:p>
            <a:r>
              <a:rPr lang="en-US" dirty="0">
                <a:latin typeface="medium-content-serif-font"/>
                <a:hlinkClick r:id="rId4"/>
              </a:rPr>
              <a:t>https://arxiv.org/pdf/1704.04861.pdf</a:t>
            </a:r>
            <a:endParaRPr lang="ru-RU" dirty="0"/>
          </a:p>
        </p:txBody>
      </p:sp>
      <p:sp>
        <p:nvSpPr>
          <p:cNvPr id="15" name="TextBox 14">
            <a:extLst>
              <a:ext uri="{FF2B5EF4-FFF2-40B4-BE49-F238E27FC236}">
                <a16:creationId xmlns:a16="http://schemas.microsoft.com/office/drawing/2014/main" id="{B8921D04-30AE-4573-8D96-D2D7BBEC5D3F}"/>
              </a:ext>
            </a:extLst>
          </p:cNvPr>
          <p:cNvSpPr txBox="1"/>
          <p:nvPr/>
        </p:nvSpPr>
        <p:spPr>
          <a:xfrm>
            <a:off x="1375418" y="3669268"/>
            <a:ext cx="1124539" cy="369332"/>
          </a:xfrm>
          <a:prstGeom prst="rect">
            <a:avLst/>
          </a:prstGeom>
          <a:noFill/>
        </p:spPr>
        <p:txBody>
          <a:bodyPr wrap="none" rtlCol="0">
            <a:spAutoFit/>
          </a:bodyPr>
          <a:lstStyle/>
          <a:p>
            <a:r>
              <a:rPr lang="en-US" dirty="0"/>
              <a:t>CNN </a:t>
            </a:r>
            <a:r>
              <a:rPr lang="ru-RU" dirty="0"/>
              <a:t>блок</a:t>
            </a:r>
          </a:p>
        </p:txBody>
      </p:sp>
      <p:sp>
        <p:nvSpPr>
          <p:cNvPr id="16" name="TextBox 15">
            <a:extLst>
              <a:ext uri="{FF2B5EF4-FFF2-40B4-BE49-F238E27FC236}">
                <a16:creationId xmlns:a16="http://schemas.microsoft.com/office/drawing/2014/main" id="{E4DE1A4A-99FA-497D-A88C-9D145C78F6B5}"/>
              </a:ext>
            </a:extLst>
          </p:cNvPr>
          <p:cNvSpPr txBox="1"/>
          <p:nvPr/>
        </p:nvSpPr>
        <p:spPr>
          <a:xfrm>
            <a:off x="3295139" y="3669268"/>
            <a:ext cx="1709507" cy="369332"/>
          </a:xfrm>
          <a:prstGeom prst="rect">
            <a:avLst/>
          </a:prstGeom>
          <a:noFill/>
        </p:spPr>
        <p:txBody>
          <a:bodyPr wrap="none" rtlCol="0">
            <a:spAutoFit/>
          </a:bodyPr>
          <a:lstStyle/>
          <a:p>
            <a:r>
              <a:rPr lang="ru-RU" dirty="0"/>
              <a:t>Блок </a:t>
            </a:r>
            <a:r>
              <a:rPr lang="en-US" dirty="0"/>
              <a:t>MobileNet</a:t>
            </a:r>
            <a:endParaRPr lang="ru-RU" dirty="0"/>
          </a:p>
        </p:txBody>
      </p:sp>
    </p:spTree>
    <p:extLst>
      <p:ext uri="{BB962C8B-B14F-4D97-AF65-F5344CB8AC3E}">
        <p14:creationId xmlns:p14="http://schemas.microsoft.com/office/powerpoint/2010/main" val="63874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DCFA5-04B3-4D9D-B41E-D4AF765EBDE3}"/>
              </a:ext>
            </a:extLst>
          </p:cNvPr>
          <p:cNvSpPr>
            <a:spLocks noGrp="1"/>
          </p:cNvSpPr>
          <p:nvPr>
            <p:ph type="title"/>
          </p:nvPr>
        </p:nvSpPr>
        <p:spPr/>
        <p:txBody>
          <a:bodyPr/>
          <a:lstStyle/>
          <a:p>
            <a:r>
              <a:rPr lang="en-US" dirty="0"/>
              <a:t>MobileNet</a:t>
            </a:r>
            <a:endParaRPr lang="ru-RU" dirty="0"/>
          </a:p>
        </p:txBody>
      </p:sp>
      <p:sp>
        <p:nvSpPr>
          <p:cNvPr id="11" name="Rectangle 10">
            <a:extLst>
              <a:ext uri="{FF2B5EF4-FFF2-40B4-BE49-F238E27FC236}">
                <a16:creationId xmlns:a16="http://schemas.microsoft.com/office/drawing/2014/main" id="{31737AD3-448A-44E1-9F1C-2E8A20A42004}"/>
              </a:ext>
            </a:extLst>
          </p:cNvPr>
          <p:cNvSpPr/>
          <p:nvPr/>
        </p:nvSpPr>
        <p:spPr>
          <a:xfrm>
            <a:off x="838200" y="6464236"/>
            <a:ext cx="3681905" cy="369332"/>
          </a:xfrm>
          <a:prstGeom prst="rect">
            <a:avLst/>
          </a:prstGeom>
        </p:spPr>
        <p:txBody>
          <a:bodyPr wrap="none">
            <a:spAutoFit/>
          </a:bodyPr>
          <a:lstStyle/>
          <a:p>
            <a:r>
              <a:rPr lang="en-US" dirty="0">
                <a:latin typeface="medium-content-serif-font"/>
                <a:hlinkClick r:id="rId2"/>
              </a:rPr>
              <a:t>https://arxiv.org/pdf/1704.04861.pdf</a:t>
            </a:r>
            <a:endParaRPr lang="ru-RU" dirty="0"/>
          </a:p>
        </p:txBody>
      </p:sp>
      <p:pic>
        <p:nvPicPr>
          <p:cNvPr id="14" name="Picture 13">
            <a:extLst>
              <a:ext uri="{FF2B5EF4-FFF2-40B4-BE49-F238E27FC236}">
                <a16:creationId xmlns:a16="http://schemas.microsoft.com/office/drawing/2014/main" id="{7D653B3B-950F-4261-9B01-781B76EDDECD}"/>
              </a:ext>
            </a:extLst>
          </p:cNvPr>
          <p:cNvPicPr>
            <a:picLocks noChangeAspect="1"/>
          </p:cNvPicPr>
          <p:nvPr/>
        </p:nvPicPr>
        <p:blipFill>
          <a:blip r:embed="rId3"/>
          <a:stretch>
            <a:fillRect/>
          </a:stretch>
        </p:blipFill>
        <p:spPr>
          <a:xfrm>
            <a:off x="760376" y="1290320"/>
            <a:ext cx="4310135" cy="5021516"/>
          </a:xfrm>
          <a:prstGeom prst="rect">
            <a:avLst/>
          </a:prstGeom>
        </p:spPr>
      </p:pic>
      <p:graphicFrame>
        <p:nvGraphicFramePr>
          <p:cNvPr id="16" name="Table 15">
            <a:extLst>
              <a:ext uri="{FF2B5EF4-FFF2-40B4-BE49-F238E27FC236}">
                <a16:creationId xmlns:a16="http://schemas.microsoft.com/office/drawing/2014/main" id="{9892DCE8-7D99-4F91-B160-CB2E5447E566}"/>
              </a:ext>
            </a:extLst>
          </p:cNvPr>
          <p:cNvGraphicFramePr>
            <a:graphicFrameLocks noGrp="1"/>
          </p:cNvGraphicFramePr>
          <p:nvPr>
            <p:extLst>
              <p:ext uri="{D42A27DB-BD31-4B8C-83A1-F6EECF244321}">
                <p14:modId xmlns:p14="http://schemas.microsoft.com/office/powerpoint/2010/main" val="72953474"/>
              </p:ext>
            </p:extLst>
          </p:nvPr>
        </p:nvGraphicFramePr>
        <p:xfrm>
          <a:off x="5336256" y="2605029"/>
          <a:ext cx="6095368" cy="2071723"/>
        </p:xfrm>
        <a:graphic>
          <a:graphicData uri="http://schemas.openxmlformats.org/drawingml/2006/table">
            <a:tbl>
              <a:tblPr>
                <a:tableStyleId>{2D5ABB26-0587-4C30-8999-92F81FD0307C}</a:tableStyleId>
              </a:tblPr>
              <a:tblGrid>
                <a:gridCol w="1523842">
                  <a:extLst>
                    <a:ext uri="{9D8B030D-6E8A-4147-A177-3AD203B41FA5}">
                      <a16:colId xmlns:a16="http://schemas.microsoft.com/office/drawing/2014/main" val="4266396239"/>
                    </a:ext>
                  </a:extLst>
                </a:gridCol>
                <a:gridCol w="1523842">
                  <a:extLst>
                    <a:ext uri="{9D8B030D-6E8A-4147-A177-3AD203B41FA5}">
                      <a16:colId xmlns:a16="http://schemas.microsoft.com/office/drawing/2014/main" val="3667867689"/>
                    </a:ext>
                  </a:extLst>
                </a:gridCol>
                <a:gridCol w="1523842">
                  <a:extLst>
                    <a:ext uri="{9D8B030D-6E8A-4147-A177-3AD203B41FA5}">
                      <a16:colId xmlns:a16="http://schemas.microsoft.com/office/drawing/2014/main" val="809020244"/>
                    </a:ext>
                  </a:extLst>
                </a:gridCol>
                <a:gridCol w="1523842">
                  <a:extLst>
                    <a:ext uri="{9D8B030D-6E8A-4147-A177-3AD203B41FA5}">
                      <a16:colId xmlns:a16="http://schemas.microsoft.com/office/drawing/2014/main" val="2721765717"/>
                    </a:ext>
                  </a:extLst>
                </a:gridCol>
              </a:tblGrid>
              <a:tr h="514091">
                <a:tc>
                  <a:txBody>
                    <a:bodyPr/>
                    <a:lstStyle/>
                    <a:p>
                      <a:pPr fontAlgn="t"/>
                      <a:r>
                        <a:rPr lang="ru-RU" sz="1400" b="1" dirty="0">
                          <a:effectLst/>
                        </a:rPr>
                        <a:t>Архитектура сети</a:t>
                      </a:r>
                    </a:p>
                  </a:txBody>
                  <a:tcPr marL="33459" marR="33459" marT="16729" marB="25094"/>
                </a:tc>
                <a:tc>
                  <a:txBody>
                    <a:bodyPr/>
                    <a:lstStyle/>
                    <a:p>
                      <a:pPr fontAlgn="t"/>
                      <a:r>
                        <a:rPr lang="ru-RU" sz="1400" b="1" dirty="0">
                          <a:effectLst/>
                        </a:rPr>
                        <a:t>Количество параметров</a:t>
                      </a:r>
                    </a:p>
                  </a:txBody>
                  <a:tcPr marL="33459" marR="33459" marT="16729" marB="25094"/>
                </a:tc>
                <a:tc>
                  <a:txBody>
                    <a:bodyPr/>
                    <a:lstStyle/>
                    <a:p>
                      <a:pPr fontAlgn="t"/>
                      <a:r>
                        <a:rPr lang="en-US" sz="1400" b="1" dirty="0">
                          <a:effectLst/>
                        </a:rPr>
                        <a:t>Top-1 accuracy</a:t>
                      </a:r>
                    </a:p>
                  </a:txBody>
                  <a:tcPr marL="33459" marR="33459" marT="16729" marB="25094"/>
                </a:tc>
                <a:tc>
                  <a:txBody>
                    <a:bodyPr/>
                    <a:lstStyle/>
                    <a:p>
                      <a:pPr fontAlgn="t"/>
                      <a:r>
                        <a:rPr lang="en-US" sz="1400" b="1" dirty="0">
                          <a:effectLst/>
                        </a:rPr>
                        <a:t>Top-5 accuracy</a:t>
                      </a:r>
                    </a:p>
                  </a:txBody>
                  <a:tcPr marL="33459" marR="33459" marT="16729" marB="25094"/>
                </a:tc>
                <a:extLst>
                  <a:ext uri="{0D108BD9-81ED-4DB2-BD59-A6C34878D82A}">
                    <a16:rowId xmlns:a16="http://schemas.microsoft.com/office/drawing/2014/main" val="1898142879"/>
                  </a:ext>
                </a:extLst>
              </a:tr>
              <a:tr h="162276">
                <a:tc>
                  <a:txBody>
                    <a:bodyPr/>
                    <a:lstStyle/>
                    <a:p>
                      <a:pPr fontAlgn="t"/>
                      <a:r>
                        <a:rPr lang="en-US" sz="1400">
                          <a:effectLst/>
                        </a:rPr>
                        <a:t>Xception</a:t>
                      </a:r>
                    </a:p>
                  </a:txBody>
                  <a:tcPr marL="33459" marR="33459" marT="16729" marB="25094"/>
                </a:tc>
                <a:tc>
                  <a:txBody>
                    <a:bodyPr/>
                    <a:lstStyle/>
                    <a:p>
                      <a:pPr fontAlgn="t"/>
                      <a:r>
                        <a:rPr lang="en-US" sz="1400">
                          <a:effectLst/>
                        </a:rPr>
                        <a:t>22.91M</a:t>
                      </a:r>
                    </a:p>
                  </a:txBody>
                  <a:tcPr marL="33459" marR="33459" marT="16729" marB="25094"/>
                </a:tc>
                <a:tc>
                  <a:txBody>
                    <a:bodyPr/>
                    <a:lstStyle/>
                    <a:p>
                      <a:pPr fontAlgn="t"/>
                      <a:r>
                        <a:rPr lang="ru-RU" sz="1400">
                          <a:effectLst/>
                        </a:rPr>
                        <a:t>0.790</a:t>
                      </a:r>
                    </a:p>
                  </a:txBody>
                  <a:tcPr marL="33459" marR="33459" marT="16729" marB="25094"/>
                </a:tc>
                <a:tc>
                  <a:txBody>
                    <a:bodyPr/>
                    <a:lstStyle/>
                    <a:p>
                      <a:pPr fontAlgn="t"/>
                      <a:r>
                        <a:rPr lang="ru-RU" sz="1400">
                          <a:effectLst/>
                        </a:rPr>
                        <a:t>0.945</a:t>
                      </a:r>
                    </a:p>
                  </a:txBody>
                  <a:tcPr marL="33459" marR="33459" marT="16729" marB="25094"/>
                </a:tc>
                <a:extLst>
                  <a:ext uri="{0D108BD9-81ED-4DB2-BD59-A6C34878D82A}">
                    <a16:rowId xmlns:a16="http://schemas.microsoft.com/office/drawing/2014/main" val="3303871827"/>
                  </a:ext>
                </a:extLst>
              </a:tr>
              <a:tr h="162276">
                <a:tc>
                  <a:txBody>
                    <a:bodyPr/>
                    <a:lstStyle/>
                    <a:p>
                      <a:pPr fontAlgn="t"/>
                      <a:r>
                        <a:rPr lang="en-US" sz="1400">
                          <a:effectLst/>
                        </a:rPr>
                        <a:t>VGG16</a:t>
                      </a:r>
                    </a:p>
                  </a:txBody>
                  <a:tcPr marL="33459" marR="33459" marT="16729" marB="25094"/>
                </a:tc>
                <a:tc>
                  <a:txBody>
                    <a:bodyPr/>
                    <a:lstStyle/>
                    <a:p>
                      <a:pPr fontAlgn="t"/>
                      <a:r>
                        <a:rPr lang="en-US" sz="1400">
                          <a:effectLst/>
                        </a:rPr>
                        <a:t>138.35M</a:t>
                      </a:r>
                    </a:p>
                  </a:txBody>
                  <a:tcPr marL="33459" marR="33459" marT="16729" marB="25094"/>
                </a:tc>
                <a:tc>
                  <a:txBody>
                    <a:bodyPr/>
                    <a:lstStyle/>
                    <a:p>
                      <a:pPr fontAlgn="t"/>
                      <a:r>
                        <a:rPr lang="ru-RU" sz="1400">
                          <a:effectLst/>
                        </a:rPr>
                        <a:t>0.715</a:t>
                      </a:r>
                    </a:p>
                  </a:txBody>
                  <a:tcPr marL="33459" marR="33459" marT="16729" marB="25094"/>
                </a:tc>
                <a:tc>
                  <a:txBody>
                    <a:bodyPr/>
                    <a:lstStyle/>
                    <a:p>
                      <a:pPr fontAlgn="t"/>
                      <a:r>
                        <a:rPr lang="ru-RU" sz="1400">
                          <a:effectLst/>
                        </a:rPr>
                        <a:t>0.901</a:t>
                      </a:r>
                    </a:p>
                  </a:txBody>
                  <a:tcPr marL="33459" marR="33459" marT="16729" marB="25094"/>
                </a:tc>
                <a:extLst>
                  <a:ext uri="{0D108BD9-81ED-4DB2-BD59-A6C34878D82A}">
                    <a16:rowId xmlns:a16="http://schemas.microsoft.com/office/drawing/2014/main" val="787017532"/>
                  </a:ext>
                </a:extLst>
              </a:tr>
              <a:tr h="523633">
                <a:tc>
                  <a:txBody>
                    <a:bodyPr/>
                    <a:lstStyle/>
                    <a:p>
                      <a:pPr fontAlgn="t"/>
                      <a:r>
                        <a:rPr lang="en-US" sz="1400" dirty="0">
                          <a:effectLst/>
                        </a:rPr>
                        <a:t>MobileNetV1 </a:t>
                      </a:r>
                    </a:p>
                  </a:txBody>
                  <a:tcPr marL="33459" marR="33459" marT="16729" marB="25094"/>
                </a:tc>
                <a:tc>
                  <a:txBody>
                    <a:bodyPr/>
                    <a:lstStyle/>
                    <a:p>
                      <a:pPr fontAlgn="t"/>
                      <a:r>
                        <a:rPr lang="en-US" sz="1400" dirty="0">
                          <a:effectLst/>
                        </a:rPr>
                        <a:t>4.20M</a:t>
                      </a:r>
                    </a:p>
                  </a:txBody>
                  <a:tcPr marL="33459" marR="33459" marT="16729" marB="25094"/>
                </a:tc>
                <a:tc>
                  <a:txBody>
                    <a:bodyPr/>
                    <a:lstStyle/>
                    <a:p>
                      <a:pPr fontAlgn="t"/>
                      <a:r>
                        <a:rPr lang="ru-RU" sz="1400" dirty="0">
                          <a:effectLst/>
                        </a:rPr>
                        <a:t>0.709</a:t>
                      </a:r>
                    </a:p>
                  </a:txBody>
                  <a:tcPr marL="33459" marR="33459" marT="16729" marB="25094"/>
                </a:tc>
                <a:tc>
                  <a:txBody>
                    <a:bodyPr/>
                    <a:lstStyle/>
                    <a:p>
                      <a:pPr fontAlgn="t"/>
                      <a:r>
                        <a:rPr lang="ru-RU" sz="1400" dirty="0">
                          <a:effectLst/>
                        </a:rPr>
                        <a:t>0.899</a:t>
                      </a:r>
                    </a:p>
                  </a:txBody>
                  <a:tcPr marL="33459" marR="33459" marT="16729" marB="25094"/>
                </a:tc>
                <a:extLst>
                  <a:ext uri="{0D108BD9-81ED-4DB2-BD59-A6C34878D82A}">
                    <a16:rowId xmlns:a16="http://schemas.microsoft.com/office/drawing/2014/main" val="4191388787"/>
                  </a:ext>
                </a:extLst>
              </a:tr>
              <a:tr h="523633">
                <a:tc>
                  <a:txBody>
                    <a:bodyPr/>
                    <a:lstStyle/>
                    <a:p>
                      <a:pPr fontAlgn="t"/>
                      <a:r>
                        <a:rPr lang="en-US" sz="1400" b="1" u="sng" dirty="0">
                          <a:effectLst/>
                        </a:rPr>
                        <a:t>MobileNetV2 </a:t>
                      </a:r>
                    </a:p>
                  </a:txBody>
                  <a:tcPr marL="33459" marR="33459" marT="16729" marB="25094"/>
                </a:tc>
                <a:tc>
                  <a:txBody>
                    <a:bodyPr/>
                    <a:lstStyle/>
                    <a:p>
                      <a:pPr fontAlgn="t"/>
                      <a:r>
                        <a:rPr lang="en-US" sz="1400" b="1" u="sng">
                          <a:effectLst/>
                        </a:rPr>
                        <a:t>3.47M</a:t>
                      </a:r>
                    </a:p>
                  </a:txBody>
                  <a:tcPr marL="33459" marR="33459" marT="16729" marB="25094"/>
                </a:tc>
                <a:tc>
                  <a:txBody>
                    <a:bodyPr/>
                    <a:lstStyle/>
                    <a:p>
                      <a:pPr fontAlgn="t"/>
                      <a:r>
                        <a:rPr lang="ru-RU" sz="1400" b="1" u="sng" dirty="0">
                          <a:effectLst/>
                        </a:rPr>
                        <a:t>0.718</a:t>
                      </a:r>
                    </a:p>
                  </a:txBody>
                  <a:tcPr marL="33459" marR="33459" marT="16729" marB="25094"/>
                </a:tc>
                <a:tc>
                  <a:txBody>
                    <a:bodyPr/>
                    <a:lstStyle/>
                    <a:p>
                      <a:pPr fontAlgn="t"/>
                      <a:r>
                        <a:rPr lang="ru-RU" sz="1400" b="1" u="sng" dirty="0">
                          <a:effectLst/>
                        </a:rPr>
                        <a:t>0.910</a:t>
                      </a:r>
                    </a:p>
                  </a:txBody>
                  <a:tcPr marL="33459" marR="33459" marT="16729" marB="25094"/>
                </a:tc>
                <a:extLst>
                  <a:ext uri="{0D108BD9-81ED-4DB2-BD59-A6C34878D82A}">
                    <a16:rowId xmlns:a16="http://schemas.microsoft.com/office/drawing/2014/main" val="2923722387"/>
                  </a:ext>
                </a:extLst>
              </a:tr>
            </a:tbl>
          </a:graphicData>
        </a:graphic>
      </p:graphicFrame>
      <p:sp>
        <p:nvSpPr>
          <p:cNvPr id="17" name="TextBox 16">
            <a:extLst>
              <a:ext uri="{FF2B5EF4-FFF2-40B4-BE49-F238E27FC236}">
                <a16:creationId xmlns:a16="http://schemas.microsoft.com/office/drawing/2014/main" id="{29CFD845-1BE1-4C65-A2D3-A1D807CE9C2C}"/>
              </a:ext>
            </a:extLst>
          </p:cNvPr>
          <p:cNvSpPr txBox="1"/>
          <p:nvPr/>
        </p:nvSpPr>
        <p:spPr>
          <a:xfrm>
            <a:off x="5527260" y="4821652"/>
            <a:ext cx="5713359" cy="769441"/>
          </a:xfrm>
          <a:prstGeom prst="rect">
            <a:avLst/>
          </a:prstGeom>
          <a:noFill/>
        </p:spPr>
        <p:txBody>
          <a:bodyPr wrap="none" rtlCol="0">
            <a:spAutoFit/>
          </a:bodyPr>
          <a:lstStyle/>
          <a:p>
            <a:r>
              <a:rPr lang="ru-RU" sz="2200" dirty="0"/>
              <a:t>!!!!</a:t>
            </a:r>
            <a:r>
              <a:rPr lang="en-US" sz="2200" dirty="0"/>
              <a:t>MobileNet </a:t>
            </a:r>
            <a:r>
              <a:rPr lang="ru-RU" sz="2200" dirty="0"/>
              <a:t>лучше по качеству, чем </a:t>
            </a:r>
            <a:r>
              <a:rPr lang="en-US" sz="2200" dirty="0"/>
              <a:t>VGG-16, </a:t>
            </a:r>
            <a:endParaRPr lang="ru-RU" sz="2200" dirty="0"/>
          </a:p>
          <a:p>
            <a:r>
              <a:rPr lang="ru-RU" sz="2200" dirty="0"/>
              <a:t>и имеет в 40 раз меньше параметров</a:t>
            </a:r>
          </a:p>
        </p:txBody>
      </p:sp>
    </p:spTree>
    <p:extLst>
      <p:ext uri="{BB962C8B-B14F-4D97-AF65-F5344CB8AC3E}">
        <p14:creationId xmlns:p14="http://schemas.microsoft.com/office/powerpoint/2010/main" val="3272796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EA99-A09A-4669-93BD-9F61CA2B2A8B}"/>
              </a:ext>
            </a:extLst>
          </p:cNvPr>
          <p:cNvSpPr>
            <a:spLocks noGrp="1"/>
          </p:cNvSpPr>
          <p:nvPr>
            <p:ph type="title"/>
          </p:nvPr>
        </p:nvSpPr>
        <p:spPr/>
        <p:txBody>
          <a:bodyPr/>
          <a:lstStyle/>
          <a:p>
            <a:r>
              <a:rPr lang="ru-RU" dirty="0"/>
              <a:t>Начало </a:t>
            </a:r>
            <a:r>
              <a:rPr lang="en-US" dirty="0"/>
              <a:t>– </a:t>
            </a:r>
            <a:r>
              <a:rPr lang="en-US" dirty="0" err="1"/>
              <a:t>LeNet</a:t>
            </a:r>
            <a:r>
              <a:rPr lang="en-US" dirty="0"/>
              <a:t> (</a:t>
            </a:r>
            <a:r>
              <a:rPr lang="ru-RU"/>
              <a:t>199</a:t>
            </a:r>
            <a:r>
              <a:rPr lang="en-US"/>
              <a:t>8</a:t>
            </a:r>
            <a:r>
              <a:rPr lang="en-US" dirty="0"/>
              <a:t>)</a:t>
            </a:r>
            <a:endParaRPr lang="ru-RU" dirty="0"/>
          </a:p>
        </p:txBody>
      </p:sp>
      <p:sp>
        <p:nvSpPr>
          <p:cNvPr id="3" name="Content Placeholder 2">
            <a:extLst>
              <a:ext uri="{FF2B5EF4-FFF2-40B4-BE49-F238E27FC236}">
                <a16:creationId xmlns:a16="http://schemas.microsoft.com/office/drawing/2014/main" id="{94179ECA-67D8-4A6C-934D-8B1B6C7D8230}"/>
              </a:ext>
            </a:extLst>
          </p:cNvPr>
          <p:cNvSpPr>
            <a:spLocks noGrp="1"/>
          </p:cNvSpPr>
          <p:nvPr>
            <p:ph idx="1"/>
          </p:nvPr>
        </p:nvSpPr>
        <p:spPr>
          <a:xfrm>
            <a:off x="706119" y="1690688"/>
            <a:ext cx="6495415" cy="4351338"/>
          </a:xfrm>
        </p:spPr>
        <p:txBody>
          <a:bodyPr>
            <a:normAutofit lnSpcReduction="10000"/>
          </a:bodyPr>
          <a:lstStyle/>
          <a:p>
            <a:r>
              <a:rPr lang="ru-RU" sz="2200" dirty="0"/>
              <a:t>Согласно теореме универсального приближения, с</a:t>
            </a:r>
            <a:r>
              <a:rPr lang="ru-RU" sz="2200" b="1" dirty="0"/>
              <a:t>ети прямого распространения с одним слоем </a:t>
            </a:r>
            <a:r>
              <a:rPr lang="ru-RU" sz="2200" dirty="0"/>
              <a:t>достаточно для представления любой функции </a:t>
            </a:r>
            <a:endParaRPr lang="en-US" sz="2200" dirty="0"/>
          </a:p>
          <a:p>
            <a:endParaRPr lang="en-US" sz="2200" dirty="0"/>
          </a:p>
          <a:p>
            <a:r>
              <a:rPr lang="ru-RU" sz="2200" dirty="0"/>
              <a:t>Тем не менее, слой может быть </a:t>
            </a:r>
            <a:r>
              <a:rPr lang="ru-RU" sz="2200" b="1" dirty="0"/>
              <a:t>массивным</a:t>
            </a:r>
            <a:r>
              <a:rPr lang="ru-RU" sz="2200" dirty="0"/>
              <a:t>, и сеть подвержена переобучению</a:t>
            </a:r>
          </a:p>
          <a:p>
            <a:pPr marL="0" indent="0">
              <a:buNone/>
            </a:pPr>
            <a:r>
              <a:rPr lang="en-US" sz="3200" dirty="0">
                <a:solidFill>
                  <a:srgbClr val="FF0000"/>
                </a:solidFill>
              </a:rPr>
              <a:t>  </a:t>
            </a:r>
            <a:r>
              <a:rPr lang="en-US" sz="4800" dirty="0">
                <a:solidFill>
                  <a:srgbClr val="FF0000"/>
                </a:solidFill>
              </a:rPr>
              <a:t>OVERFIT!!!</a:t>
            </a:r>
          </a:p>
          <a:p>
            <a:endParaRPr lang="en-US" sz="2200" dirty="0"/>
          </a:p>
          <a:p>
            <a:r>
              <a:rPr lang="ru-RU" sz="2200" dirty="0"/>
              <a:t>Поэтому в исследовательском сообществе существует общая тенденция, что наша сетевая архитектура </a:t>
            </a:r>
            <a:r>
              <a:rPr lang="ru-RU" sz="2200" b="1" dirty="0"/>
              <a:t>должна идти глубже!</a:t>
            </a:r>
          </a:p>
        </p:txBody>
      </p:sp>
      <p:pic>
        <p:nvPicPr>
          <p:cNvPr id="1026" name="Picture 2" descr="Image result for let's go deeper neural">
            <a:extLst>
              <a:ext uri="{FF2B5EF4-FFF2-40B4-BE49-F238E27FC236}">
                <a16:creationId xmlns:a16="http://schemas.microsoft.com/office/drawing/2014/main" id="{DFD85481-0392-4692-9C78-7E9005D3E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0255" y="2238534"/>
            <a:ext cx="4883996" cy="2664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11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16C7-FB26-48F4-9961-9D025329496C}"/>
              </a:ext>
            </a:extLst>
          </p:cNvPr>
          <p:cNvSpPr>
            <a:spLocks noGrp="1"/>
          </p:cNvSpPr>
          <p:nvPr>
            <p:ph type="title"/>
          </p:nvPr>
        </p:nvSpPr>
        <p:spPr>
          <a:xfrm>
            <a:off x="838200" y="141289"/>
            <a:ext cx="11353800" cy="1325563"/>
          </a:xfrm>
        </p:spPr>
        <p:txBody>
          <a:bodyPr>
            <a:normAutofit/>
          </a:bodyPr>
          <a:lstStyle/>
          <a:p>
            <a:r>
              <a:rPr lang="en-US" sz="4000" dirty="0"/>
              <a:t>LeNet(1998) </a:t>
            </a:r>
            <a:endParaRPr lang="ru-RU" sz="4000" dirty="0"/>
          </a:p>
        </p:txBody>
      </p:sp>
      <p:pic>
        <p:nvPicPr>
          <p:cNvPr id="2050" name="Picture 2" descr="https://cdn-images-1.medium.com/max/1320/0*MU7G1aH1jw-6eFiD.png">
            <a:extLst>
              <a:ext uri="{FF2B5EF4-FFF2-40B4-BE49-F238E27FC236}">
                <a16:creationId xmlns:a16="http://schemas.microsoft.com/office/drawing/2014/main" id="{01860493-F1E9-4DCD-B243-3EFFC0811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243" y="3312456"/>
            <a:ext cx="9751513" cy="28645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CCCACF5-6DB4-48FF-9245-D21AC1607812}"/>
              </a:ext>
            </a:extLst>
          </p:cNvPr>
          <p:cNvSpPr/>
          <p:nvPr/>
        </p:nvSpPr>
        <p:spPr>
          <a:xfrm>
            <a:off x="554763" y="1994097"/>
            <a:ext cx="10133556" cy="1600438"/>
          </a:xfrm>
          <a:prstGeom prst="rect">
            <a:avLst/>
          </a:prstGeom>
        </p:spPr>
        <p:txBody>
          <a:bodyPr wrap="square">
            <a:spAutoFit/>
          </a:bodyPr>
          <a:lstStyle/>
          <a:p>
            <a:pPr marL="342900" indent="-342900">
              <a:buFont typeface="Arial" panose="020B0604020202020204" pitchFamily="34" charset="0"/>
              <a:buChar char="•"/>
            </a:pPr>
            <a:r>
              <a:rPr lang="ru-RU" sz="2200" dirty="0"/>
              <a:t>LeNet-5, 7-</a:t>
            </a:r>
            <a:r>
              <a:rPr lang="en-US" sz="2200" dirty="0"/>
              <a:t>c</a:t>
            </a:r>
            <a:r>
              <a:rPr lang="ru-RU" sz="2200" dirty="0"/>
              <a:t>лойная сверточная сеть, разработанная </a:t>
            </a:r>
            <a:r>
              <a:rPr lang="ru-RU" sz="2200" b="1" dirty="0"/>
              <a:t>LeCun и др.</a:t>
            </a:r>
            <a:r>
              <a:rPr lang="en-US" sz="2200" b="1" dirty="0"/>
              <a:t> 1998</a:t>
            </a:r>
            <a:endParaRPr lang="ru-RU" sz="2200" b="1"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ru-RU" sz="2200" dirty="0"/>
              <a:t>Задача распознавания рукописных цифр (32</a:t>
            </a:r>
            <a:r>
              <a:rPr lang="en-US" sz="2200" dirty="0"/>
              <a:t>x32 grayscale)</a:t>
            </a:r>
          </a:p>
          <a:p>
            <a:endParaRPr lang="ru-RU" sz="3200" dirty="0"/>
          </a:p>
        </p:txBody>
      </p:sp>
      <p:pic>
        <p:nvPicPr>
          <p:cNvPr id="5" name="Picture 4">
            <a:extLst>
              <a:ext uri="{FF2B5EF4-FFF2-40B4-BE49-F238E27FC236}">
                <a16:creationId xmlns:a16="http://schemas.microsoft.com/office/drawing/2014/main" id="{485F1A6F-950F-49EB-ADD7-CB2E8A29F856}"/>
              </a:ext>
            </a:extLst>
          </p:cNvPr>
          <p:cNvPicPr>
            <a:picLocks noChangeAspect="1"/>
          </p:cNvPicPr>
          <p:nvPr/>
        </p:nvPicPr>
        <p:blipFill>
          <a:blip r:embed="rId4"/>
          <a:stretch>
            <a:fillRect/>
          </a:stretch>
        </p:blipFill>
        <p:spPr>
          <a:xfrm>
            <a:off x="9454832" y="1284663"/>
            <a:ext cx="2466975" cy="1847850"/>
          </a:xfrm>
          <a:prstGeom prst="rect">
            <a:avLst/>
          </a:prstGeom>
        </p:spPr>
      </p:pic>
      <p:sp>
        <p:nvSpPr>
          <p:cNvPr id="6" name="TextBox 5">
            <a:extLst>
              <a:ext uri="{FF2B5EF4-FFF2-40B4-BE49-F238E27FC236}">
                <a16:creationId xmlns:a16="http://schemas.microsoft.com/office/drawing/2014/main" id="{B03DAED6-39E7-4C5C-8769-A3ED4C37AA66}"/>
              </a:ext>
            </a:extLst>
          </p:cNvPr>
          <p:cNvSpPr txBox="1"/>
          <p:nvPr/>
        </p:nvSpPr>
        <p:spPr>
          <a:xfrm>
            <a:off x="3070683" y="6141462"/>
            <a:ext cx="6050631" cy="430887"/>
          </a:xfrm>
          <a:prstGeom prst="rect">
            <a:avLst/>
          </a:prstGeom>
          <a:noFill/>
        </p:spPr>
        <p:txBody>
          <a:bodyPr wrap="none" rtlCol="0">
            <a:spAutoFit/>
          </a:bodyPr>
          <a:lstStyle/>
          <a:p>
            <a:r>
              <a:rPr lang="en-US" sz="2200" dirty="0"/>
              <a:t>CNN = </a:t>
            </a:r>
            <a:r>
              <a:rPr lang="ru-RU" sz="2200" dirty="0"/>
              <a:t>Чередование сверток и субдискретизаций</a:t>
            </a:r>
          </a:p>
        </p:txBody>
      </p:sp>
      <p:cxnSp>
        <p:nvCxnSpPr>
          <p:cNvPr id="8" name="Straight Arrow Connector 7">
            <a:extLst>
              <a:ext uri="{FF2B5EF4-FFF2-40B4-BE49-F238E27FC236}">
                <a16:creationId xmlns:a16="http://schemas.microsoft.com/office/drawing/2014/main" id="{9C1FD1D1-C72A-4C7C-B132-24A3E9007759}"/>
              </a:ext>
            </a:extLst>
          </p:cNvPr>
          <p:cNvCxnSpPr/>
          <p:nvPr/>
        </p:nvCxnSpPr>
        <p:spPr>
          <a:xfrm flipH="1" flipV="1">
            <a:off x="4297680" y="5679440"/>
            <a:ext cx="822960" cy="4975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B7041-1827-4F95-BC8E-A25A54A2802F}"/>
              </a:ext>
            </a:extLst>
          </p:cNvPr>
          <p:cNvCxnSpPr/>
          <p:nvPr/>
        </p:nvCxnSpPr>
        <p:spPr>
          <a:xfrm flipH="1" flipV="1">
            <a:off x="5904978" y="5608320"/>
            <a:ext cx="1359422" cy="533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CD5E1A9-6D65-4ABF-A352-6068FA90A3B6}"/>
              </a:ext>
            </a:extLst>
          </p:cNvPr>
          <p:cNvSpPr txBox="1"/>
          <p:nvPr/>
        </p:nvSpPr>
        <p:spPr>
          <a:xfrm>
            <a:off x="838200" y="1227018"/>
            <a:ext cx="8308878" cy="584775"/>
          </a:xfrm>
          <a:prstGeom prst="rect">
            <a:avLst/>
          </a:prstGeom>
          <a:noFill/>
        </p:spPr>
        <p:txBody>
          <a:bodyPr wrap="none" rtlCol="0">
            <a:spAutoFit/>
          </a:bodyPr>
          <a:lstStyle/>
          <a:p>
            <a:r>
              <a:rPr lang="ru-RU" sz="3200" dirty="0"/>
              <a:t>Первая сверточная нейросеть, Ян Лекун, 1998 </a:t>
            </a:r>
          </a:p>
        </p:txBody>
      </p:sp>
    </p:spTree>
    <p:extLst>
      <p:ext uri="{BB962C8B-B14F-4D97-AF65-F5344CB8AC3E}">
        <p14:creationId xmlns:p14="http://schemas.microsoft.com/office/powerpoint/2010/main" val="137887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4E5E-3F89-4320-896E-9EAE5D9E1411}"/>
              </a:ext>
            </a:extLst>
          </p:cNvPr>
          <p:cNvSpPr>
            <a:spLocks noGrp="1"/>
          </p:cNvSpPr>
          <p:nvPr>
            <p:ph type="title"/>
          </p:nvPr>
        </p:nvSpPr>
        <p:spPr/>
        <p:txBody>
          <a:bodyPr/>
          <a:lstStyle/>
          <a:p>
            <a:r>
              <a:rPr lang="en-US" dirty="0"/>
              <a:t>AlexNet (2012)</a:t>
            </a:r>
            <a:r>
              <a:rPr lang="ru-RU" dirty="0"/>
              <a:t> – Победа на </a:t>
            </a:r>
            <a:r>
              <a:rPr lang="en-US" dirty="0"/>
              <a:t>ImageNet </a:t>
            </a:r>
            <a:r>
              <a:rPr lang="ru-RU" dirty="0"/>
              <a:t>в 2012</a:t>
            </a:r>
          </a:p>
        </p:txBody>
      </p:sp>
      <p:pic>
        <p:nvPicPr>
          <p:cNvPr id="3074" name="Picture 2" descr="https://cdn-images-1.medium.com/max/1320/0*xPOQ3btZ9rQO23LK.png">
            <a:extLst>
              <a:ext uri="{FF2B5EF4-FFF2-40B4-BE49-F238E27FC236}">
                <a16:creationId xmlns:a16="http://schemas.microsoft.com/office/drawing/2014/main" id="{BEFA9827-3B86-457C-B6E6-9B365DC31BF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62598" y="3735229"/>
            <a:ext cx="8559933" cy="27576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A44FDF-89CE-4129-B717-D1CAAC23E134}"/>
              </a:ext>
            </a:extLst>
          </p:cNvPr>
          <p:cNvSpPr/>
          <p:nvPr/>
        </p:nvSpPr>
        <p:spPr>
          <a:xfrm>
            <a:off x="751840" y="1452159"/>
            <a:ext cx="9712960" cy="769441"/>
          </a:xfrm>
          <a:prstGeom prst="rect">
            <a:avLst/>
          </a:prstGeom>
        </p:spPr>
        <p:txBody>
          <a:bodyPr wrap="square">
            <a:spAutoFit/>
          </a:bodyPr>
          <a:lstStyle/>
          <a:p>
            <a:r>
              <a:rPr lang="ru-RU" sz="2200" dirty="0"/>
              <a:t>В 2012 году AlexNet значительно превзошел всех предыдущих конкурентов и выиграл испытание, сократив ошибку топ-5 с 26% до 15,3%. </a:t>
            </a:r>
          </a:p>
        </p:txBody>
      </p:sp>
      <p:sp>
        <p:nvSpPr>
          <p:cNvPr id="5" name="TextBox 4">
            <a:extLst>
              <a:ext uri="{FF2B5EF4-FFF2-40B4-BE49-F238E27FC236}">
                <a16:creationId xmlns:a16="http://schemas.microsoft.com/office/drawing/2014/main" id="{FBDCFDD8-B8AD-430E-B9E6-B8A6A4B9750E}"/>
              </a:ext>
            </a:extLst>
          </p:cNvPr>
          <p:cNvSpPr txBox="1"/>
          <p:nvPr/>
        </p:nvSpPr>
        <p:spPr>
          <a:xfrm>
            <a:off x="751841" y="2356811"/>
            <a:ext cx="10881360" cy="1446550"/>
          </a:xfrm>
          <a:prstGeom prst="rect">
            <a:avLst/>
          </a:prstGeom>
          <a:noFill/>
        </p:spPr>
        <p:txBody>
          <a:bodyPr wrap="square" rtlCol="0">
            <a:spAutoFit/>
          </a:bodyPr>
          <a:lstStyle/>
          <a:p>
            <a:r>
              <a:rPr lang="ru-RU" sz="2200" dirty="0"/>
              <a:t>Сходство с </a:t>
            </a:r>
            <a:r>
              <a:rPr lang="en-US" sz="2200" dirty="0"/>
              <a:t>LeNet</a:t>
            </a:r>
            <a:r>
              <a:rPr lang="ru-RU" sz="2200" dirty="0"/>
              <a:t>, но гораздо большее число слоев и фильтров</a:t>
            </a:r>
          </a:p>
          <a:p>
            <a:endParaRPr lang="ru-RU" sz="2200" dirty="0"/>
          </a:p>
          <a:p>
            <a:r>
              <a:rPr lang="ru-RU" sz="2200" dirty="0"/>
              <a:t>Здесь используются </a:t>
            </a:r>
            <a:r>
              <a:rPr lang="en-US" sz="2200" b="1" dirty="0">
                <a:highlight>
                  <a:srgbClr val="00FFFF"/>
                </a:highlight>
              </a:rPr>
              <a:t>MaxPooling, Dropout, A</a:t>
            </a:r>
            <a:r>
              <a:rPr lang="ru-RU" sz="2200" b="1" dirty="0">
                <a:highlight>
                  <a:srgbClr val="00FFFF"/>
                </a:highlight>
              </a:rPr>
              <a:t>угментации, </a:t>
            </a:r>
            <a:r>
              <a:rPr lang="en-US" sz="2200" b="1" dirty="0">
                <a:highlight>
                  <a:srgbClr val="00FFFF"/>
                </a:highlight>
              </a:rPr>
              <a:t>ReLu, SGD</a:t>
            </a:r>
            <a:r>
              <a:rPr lang="ru-RU" sz="2200" b="1" dirty="0">
                <a:highlight>
                  <a:srgbClr val="00FFFF"/>
                </a:highlight>
              </a:rPr>
              <a:t> (стохастический градиентный спуск) </a:t>
            </a:r>
            <a:r>
              <a:rPr lang="en-US" sz="2200" b="1" dirty="0">
                <a:highlight>
                  <a:srgbClr val="00FFFF"/>
                </a:highlight>
              </a:rPr>
              <a:t>c </a:t>
            </a:r>
            <a:r>
              <a:rPr lang="ru-RU" sz="2200" b="1" dirty="0">
                <a:highlight>
                  <a:srgbClr val="00FFFF"/>
                </a:highlight>
              </a:rPr>
              <a:t>моментумом</a:t>
            </a:r>
            <a:r>
              <a:rPr lang="en-US" sz="2200" dirty="0">
                <a:highlight>
                  <a:srgbClr val="00FFFF"/>
                </a:highlight>
              </a:rPr>
              <a:t> </a:t>
            </a:r>
            <a:endParaRPr lang="ru-RU" sz="2200" dirty="0">
              <a:highlight>
                <a:srgbClr val="00FFFF"/>
              </a:highlight>
            </a:endParaRPr>
          </a:p>
        </p:txBody>
      </p:sp>
      <p:cxnSp>
        <p:nvCxnSpPr>
          <p:cNvPr id="6" name="Straight Arrow Connector 5">
            <a:extLst>
              <a:ext uri="{FF2B5EF4-FFF2-40B4-BE49-F238E27FC236}">
                <a16:creationId xmlns:a16="http://schemas.microsoft.com/office/drawing/2014/main" id="{8205427D-6D58-4345-ABFE-99C114A09CCA}"/>
              </a:ext>
            </a:extLst>
          </p:cNvPr>
          <p:cNvCxnSpPr/>
          <p:nvPr/>
        </p:nvCxnSpPr>
        <p:spPr>
          <a:xfrm>
            <a:off x="9814560" y="4104640"/>
            <a:ext cx="11176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7BCE0E6-F46A-41F2-B1AE-621444413F8A}"/>
              </a:ext>
            </a:extLst>
          </p:cNvPr>
          <p:cNvSpPr txBox="1"/>
          <p:nvPr/>
        </p:nvSpPr>
        <p:spPr>
          <a:xfrm>
            <a:off x="9772448" y="3692493"/>
            <a:ext cx="1486304" cy="369332"/>
          </a:xfrm>
          <a:prstGeom prst="rect">
            <a:avLst/>
          </a:prstGeom>
          <a:noFill/>
        </p:spPr>
        <p:txBody>
          <a:bodyPr wrap="none" rtlCol="0">
            <a:spAutoFit/>
          </a:bodyPr>
          <a:lstStyle/>
          <a:p>
            <a:r>
              <a:rPr lang="en-US" dirty="0"/>
              <a:t>GPU1, 6 </a:t>
            </a:r>
            <a:r>
              <a:rPr lang="ru-RU" dirty="0"/>
              <a:t>дней</a:t>
            </a:r>
          </a:p>
        </p:txBody>
      </p:sp>
      <p:cxnSp>
        <p:nvCxnSpPr>
          <p:cNvPr id="9" name="Straight Arrow Connector 8">
            <a:extLst>
              <a:ext uri="{FF2B5EF4-FFF2-40B4-BE49-F238E27FC236}">
                <a16:creationId xmlns:a16="http://schemas.microsoft.com/office/drawing/2014/main" id="{FF1899C6-DCFB-498B-9E0F-86A9BC929E30}"/>
              </a:ext>
            </a:extLst>
          </p:cNvPr>
          <p:cNvCxnSpPr/>
          <p:nvPr/>
        </p:nvCxnSpPr>
        <p:spPr>
          <a:xfrm>
            <a:off x="9956800" y="5298757"/>
            <a:ext cx="11176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E779AD5-9E4A-464D-B85E-AC3E7EAFBA1F}"/>
              </a:ext>
            </a:extLst>
          </p:cNvPr>
          <p:cNvSpPr txBox="1"/>
          <p:nvPr/>
        </p:nvSpPr>
        <p:spPr>
          <a:xfrm>
            <a:off x="10261600" y="4929346"/>
            <a:ext cx="1486304" cy="369332"/>
          </a:xfrm>
          <a:prstGeom prst="rect">
            <a:avLst/>
          </a:prstGeom>
          <a:noFill/>
        </p:spPr>
        <p:txBody>
          <a:bodyPr wrap="none" rtlCol="0">
            <a:spAutoFit/>
          </a:bodyPr>
          <a:lstStyle/>
          <a:p>
            <a:r>
              <a:rPr lang="en-US" dirty="0"/>
              <a:t>GPU2</a:t>
            </a:r>
            <a:r>
              <a:rPr lang="ru-RU" dirty="0"/>
              <a:t>, 6 дней</a:t>
            </a:r>
          </a:p>
        </p:txBody>
      </p:sp>
      <p:sp>
        <p:nvSpPr>
          <p:cNvPr id="3" name="Rectangle 2">
            <a:extLst>
              <a:ext uri="{FF2B5EF4-FFF2-40B4-BE49-F238E27FC236}">
                <a16:creationId xmlns:a16="http://schemas.microsoft.com/office/drawing/2014/main" id="{1140D855-289F-4F79-B6AF-5EC910071AF0}"/>
              </a:ext>
            </a:extLst>
          </p:cNvPr>
          <p:cNvSpPr/>
          <p:nvPr/>
        </p:nvSpPr>
        <p:spPr>
          <a:xfrm>
            <a:off x="3112424" y="6258050"/>
            <a:ext cx="8470845" cy="523220"/>
          </a:xfrm>
          <a:prstGeom prst="rect">
            <a:avLst/>
          </a:prstGeom>
        </p:spPr>
        <p:txBody>
          <a:bodyPr wrap="none">
            <a:spAutoFit/>
          </a:bodyPr>
          <a:lstStyle/>
          <a:p>
            <a:r>
              <a:rPr lang="ru-RU" sz="2800" dirty="0"/>
              <a:t>Алекс Крижевский, Джеффри Хинтон и Илья Суцкевер</a:t>
            </a:r>
          </a:p>
        </p:txBody>
      </p:sp>
    </p:spTree>
    <p:extLst>
      <p:ext uri="{BB962C8B-B14F-4D97-AF65-F5344CB8AC3E}">
        <p14:creationId xmlns:p14="http://schemas.microsoft.com/office/powerpoint/2010/main" val="918185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A436-EB49-4403-9A4C-B25AA1CCCC3B}"/>
              </a:ext>
            </a:extLst>
          </p:cNvPr>
          <p:cNvSpPr>
            <a:spLocks noGrp="1"/>
          </p:cNvSpPr>
          <p:nvPr>
            <p:ph type="title"/>
          </p:nvPr>
        </p:nvSpPr>
        <p:spPr/>
        <p:txBody>
          <a:bodyPr/>
          <a:lstStyle/>
          <a:p>
            <a:r>
              <a:rPr lang="ru-RU" dirty="0"/>
              <a:t>Основы </a:t>
            </a:r>
            <a:r>
              <a:rPr lang="en-US" dirty="0"/>
              <a:t>CNN</a:t>
            </a:r>
            <a:endParaRPr lang="ru-RU" dirty="0"/>
          </a:p>
        </p:txBody>
      </p:sp>
      <p:pic>
        <p:nvPicPr>
          <p:cNvPr id="6" name="Content Placeholder 5">
            <a:extLst>
              <a:ext uri="{FF2B5EF4-FFF2-40B4-BE49-F238E27FC236}">
                <a16:creationId xmlns:a16="http://schemas.microsoft.com/office/drawing/2014/main" id="{7558639C-288A-4E0A-B987-BABFEB73C271}"/>
              </a:ext>
            </a:extLst>
          </p:cNvPr>
          <p:cNvPicPr>
            <a:picLocks noGrp="1" noChangeAspect="1"/>
          </p:cNvPicPr>
          <p:nvPr>
            <p:ph idx="1"/>
          </p:nvPr>
        </p:nvPicPr>
        <p:blipFill>
          <a:blip r:embed="rId2"/>
          <a:stretch>
            <a:fillRect/>
          </a:stretch>
        </p:blipFill>
        <p:spPr>
          <a:xfrm>
            <a:off x="878840" y="3813428"/>
            <a:ext cx="10515600" cy="2707767"/>
          </a:xfrm>
        </p:spPr>
      </p:pic>
      <p:sp>
        <p:nvSpPr>
          <p:cNvPr id="4" name="AutoShape 2" descr="title">
            <a:extLst>
              <a:ext uri="{FF2B5EF4-FFF2-40B4-BE49-F238E27FC236}">
                <a16:creationId xmlns:a16="http://schemas.microsoft.com/office/drawing/2014/main" id="{88BEADEF-9352-438D-BCAC-87F82E6431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Rectangle 6">
            <a:extLst>
              <a:ext uri="{FF2B5EF4-FFF2-40B4-BE49-F238E27FC236}">
                <a16:creationId xmlns:a16="http://schemas.microsoft.com/office/drawing/2014/main" id="{BB19035E-1D8A-45B2-83E7-8AB3AE877BE0}"/>
              </a:ext>
            </a:extLst>
          </p:cNvPr>
          <p:cNvSpPr/>
          <p:nvPr/>
        </p:nvSpPr>
        <p:spPr>
          <a:xfrm>
            <a:off x="789940" y="1467982"/>
            <a:ext cx="10916920" cy="2031325"/>
          </a:xfrm>
          <a:prstGeom prst="rect">
            <a:avLst/>
          </a:prstGeom>
        </p:spPr>
        <p:txBody>
          <a:bodyPr wrap="square">
            <a:spAutoFit/>
          </a:bodyPr>
          <a:lstStyle/>
          <a:p>
            <a:pPr marL="285750" indent="-285750">
              <a:buFont typeface="Arial" panose="020B0604020202020204" pitchFamily="34" charset="0"/>
              <a:buChar char="•"/>
            </a:pPr>
            <a:r>
              <a:rPr lang="ru-RU" b="0" i="0" dirty="0">
                <a:solidFill>
                  <a:srgbClr val="000000"/>
                </a:solidFill>
                <a:effectLst/>
                <a:latin typeface="Arial" panose="020B0604020202020204" pitchFamily="34" charset="0"/>
                <a:cs typeface="Arial" panose="020B0604020202020204" pitchFamily="34" charset="0"/>
              </a:rPr>
              <a:t>У </a:t>
            </a:r>
            <a:r>
              <a:rPr lang="en-US" b="0" i="0" dirty="0">
                <a:solidFill>
                  <a:srgbClr val="000000"/>
                </a:solidFill>
                <a:effectLst/>
                <a:latin typeface="Arial" panose="020B0604020202020204" pitchFamily="34" charset="0"/>
                <a:cs typeface="Arial" panose="020B0604020202020204" pitchFamily="34" charset="0"/>
              </a:rPr>
              <a:t>CNN </a:t>
            </a:r>
            <a:r>
              <a:rPr lang="ru-RU" b="0" i="0" dirty="0">
                <a:solidFill>
                  <a:srgbClr val="000000"/>
                </a:solidFill>
                <a:effectLst/>
                <a:latin typeface="Arial" panose="020B0604020202020204" pitchFamily="34" charset="0"/>
                <a:cs typeface="Arial" panose="020B0604020202020204" pitchFamily="34" charset="0"/>
              </a:rPr>
              <a:t>примерно всегда одинаковая архитектура</a:t>
            </a:r>
            <a:endParaRPr lang="ru-RU"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ru-RU" b="0" i="0"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ru-RU" b="0" i="0" dirty="0">
                <a:solidFill>
                  <a:srgbClr val="000000"/>
                </a:solidFill>
                <a:effectLst/>
                <a:latin typeface="Arial" panose="020B0604020202020204" pitchFamily="34" charset="0"/>
                <a:cs typeface="Arial" panose="020B0604020202020204" pitchFamily="34" charset="0"/>
              </a:rPr>
              <a:t>Мы выполняем последовательность </a:t>
            </a:r>
            <a:r>
              <a:rPr lang="ru-RU" b="1" i="0" dirty="0">
                <a:solidFill>
                  <a:srgbClr val="000000"/>
                </a:solidFill>
                <a:effectLst/>
                <a:highlight>
                  <a:srgbClr val="00FFFF"/>
                </a:highlight>
                <a:latin typeface="Arial" panose="020B0604020202020204" pitchFamily="34" charset="0"/>
                <a:cs typeface="Arial" panose="020B0604020202020204" pitchFamily="34" charset="0"/>
              </a:rPr>
              <a:t>операций свертки, активации и пулинга</a:t>
            </a:r>
            <a:r>
              <a:rPr lang="ru-RU" b="0" i="0" dirty="0">
                <a:solidFill>
                  <a:srgbClr val="000000"/>
                </a:solidFill>
                <a:effectLst/>
                <a:latin typeface="Arial" panose="020B0604020202020204" pitchFamily="34" charset="0"/>
                <a:cs typeface="Arial" panose="020B0604020202020204" pitchFamily="34" charset="0"/>
              </a:rPr>
              <a:t>, за которыми следует ряд полностью связанных слоев. </a:t>
            </a:r>
          </a:p>
          <a:p>
            <a:pPr marL="285750" indent="-285750">
              <a:buFont typeface="Arial" panose="020B0604020202020204" pitchFamily="34" charset="0"/>
              <a:buChar char="•"/>
            </a:pPr>
            <a:endParaRPr lang="ru-RU"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ru-RU" b="0" i="0" dirty="0">
                <a:solidFill>
                  <a:srgbClr val="000000"/>
                </a:solidFill>
                <a:effectLst/>
                <a:latin typeface="Arial" panose="020B0604020202020204" pitchFamily="34" charset="0"/>
                <a:cs typeface="Arial" panose="020B0604020202020204" pitchFamily="34" charset="0"/>
              </a:rPr>
              <a:t>Если мы выполняем </a:t>
            </a:r>
            <a:r>
              <a:rPr lang="ru-RU" b="0" i="0" dirty="0" err="1">
                <a:solidFill>
                  <a:srgbClr val="000000"/>
                </a:solidFill>
                <a:effectLst/>
                <a:latin typeface="Arial" panose="020B0604020202020204" pitchFamily="34" charset="0"/>
                <a:cs typeface="Arial" panose="020B0604020202020204" pitchFamily="34" charset="0"/>
              </a:rPr>
              <a:t>мультиклассовую</a:t>
            </a:r>
            <a:r>
              <a:rPr lang="ru-RU" b="0" i="0" dirty="0">
                <a:solidFill>
                  <a:srgbClr val="000000"/>
                </a:solidFill>
                <a:effectLst/>
                <a:latin typeface="Arial" panose="020B0604020202020204" pitchFamily="34" charset="0"/>
                <a:cs typeface="Arial" panose="020B0604020202020204" pitchFamily="34" charset="0"/>
              </a:rPr>
              <a:t> классификацию, выводом будет функция активации </a:t>
            </a:r>
            <a:r>
              <a:rPr lang="ru-RU" b="0" i="0" dirty="0" err="1">
                <a:solidFill>
                  <a:srgbClr val="000000"/>
                </a:solidFill>
                <a:effectLst/>
                <a:latin typeface="Arial" panose="020B0604020202020204" pitchFamily="34" charset="0"/>
                <a:cs typeface="Arial" panose="020B0604020202020204" pitchFamily="34" charset="0"/>
              </a:rPr>
              <a:t>softmax</a:t>
            </a:r>
            <a:r>
              <a:rPr lang="ru-RU" b="0" i="0" dirty="0">
                <a:solidFill>
                  <a:srgbClr val="000000"/>
                </a:solidFill>
                <a:effectLst/>
                <a:latin typeface="Arial" panose="020B0604020202020204" pitchFamily="34" charset="0"/>
                <a:cs typeface="Arial" panose="020B0604020202020204" pitchFamily="34" charset="0"/>
              </a:rPr>
              <a:t>, которая вычисляет вероятность принадлежности к каждому классу</a:t>
            </a:r>
            <a:endParaRPr lang="ru-R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638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TotalTime>
  <Words>3279</Words>
  <Application>Microsoft Office PowerPoint</Application>
  <PresentationFormat>Widescreen</PresentationFormat>
  <Paragraphs>350</Paragraphs>
  <Slides>57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Body</vt:lpstr>
      <vt:lpstr>Calibri Light</vt:lpstr>
      <vt:lpstr>Helvetica Neue</vt:lpstr>
      <vt:lpstr>medium-content-serif-font</vt:lpstr>
      <vt:lpstr>Office Theme</vt:lpstr>
      <vt:lpstr>Машинное зрение Современные архитектуры</vt:lpstr>
      <vt:lpstr>Задача классификации</vt:lpstr>
      <vt:lpstr>Задача классификации</vt:lpstr>
      <vt:lpstr>Важные тренды в машинном зрении</vt:lpstr>
      <vt:lpstr>Тренды в машинном зрении</vt:lpstr>
      <vt:lpstr>Начало – LeNet (1998)</vt:lpstr>
      <vt:lpstr>LeNet(1998) </vt:lpstr>
      <vt:lpstr>AlexNet (2012) – Победа на ImageNet в 2012</vt:lpstr>
      <vt:lpstr>Основы CNN</vt:lpstr>
      <vt:lpstr>Операция свертки</vt:lpstr>
      <vt:lpstr>Операция свертки</vt:lpstr>
      <vt:lpstr>Операция свертки</vt:lpstr>
      <vt:lpstr>Операция свертки</vt:lpstr>
      <vt:lpstr>Операция свертки</vt:lpstr>
      <vt:lpstr>Нелинейность </vt:lpstr>
      <vt:lpstr>Stride и Padding (смещение и отступы)</vt:lpstr>
      <vt:lpstr>Padding (отступы) </vt:lpstr>
      <vt:lpstr>Первые слои</vt:lpstr>
      <vt:lpstr>Последние слои</vt:lpstr>
      <vt:lpstr>Пулинг (субдискретизация)</vt:lpstr>
      <vt:lpstr>Гиперпараметры CNN</vt:lpstr>
      <vt:lpstr>Dropout (прореживание)</vt:lpstr>
      <vt:lpstr>Аугментация изображений</vt:lpstr>
      <vt:lpstr>CNN в Keras</vt:lpstr>
      <vt:lpstr>Идем глубже!</vt:lpstr>
      <vt:lpstr>ResNet (Microsoft, 2015)</vt:lpstr>
      <vt:lpstr>ResNet (2015)</vt:lpstr>
      <vt:lpstr>DenseNet (2016)</vt:lpstr>
      <vt:lpstr>DenseNet (2016)</vt:lpstr>
      <vt:lpstr>Глобальный пулинг</vt:lpstr>
      <vt:lpstr>DenseNet (2016)</vt:lpstr>
      <vt:lpstr>ResNet со стохастической глубиной</vt:lpstr>
      <vt:lpstr>ResNet со стохастической глубиной</vt:lpstr>
      <vt:lpstr>ResNet со стохастической глубиной</vt:lpstr>
      <vt:lpstr>ResNet как ансамбль сетей меньшей глубины</vt:lpstr>
      <vt:lpstr>ResNet как ансамбль сетей меньшей глубины</vt:lpstr>
      <vt:lpstr>ResNet как ансамбль сетей меньшей глубины</vt:lpstr>
      <vt:lpstr>GoogleNet (Inception V1, 2014)</vt:lpstr>
      <vt:lpstr>Модуль Inception</vt:lpstr>
      <vt:lpstr>Модуль Inception</vt:lpstr>
      <vt:lpstr>Softmax слои</vt:lpstr>
      <vt:lpstr>Полная архитектура</vt:lpstr>
      <vt:lpstr>GoogleNet (Inception V2)</vt:lpstr>
      <vt:lpstr>GoogleNet (Inception V3)</vt:lpstr>
      <vt:lpstr>Факторизация</vt:lpstr>
      <vt:lpstr>Модуль Inception A</vt:lpstr>
      <vt:lpstr>Факторизация</vt:lpstr>
      <vt:lpstr>Модуль Inception B</vt:lpstr>
      <vt:lpstr>Модуль Inception C</vt:lpstr>
      <vt:lpstr>GoogleNet (Inception V4)</vt:lpstr>
      <vt:lpstr>Добавление Shortcut connections  Inception-ResNet</vt:lpstr>
      <vt:lpstr>SENet (2018)</vt:lpstr>
      <vt:lpstr>SENet (2018)</vt:lpstr>
      <vt:lpstr>SENet (2018)</vt:lpstr>
      <vt:lpstr>Transfer Learning</vt:lpstr>
      <vt:lpstr>MobileNet</vt:lpstr>
      <vt:lpstr>MobileNet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Современные архитектуры</dc:title>
  <dc:creator>Abdurakipov, Sergey</dc:creator>
  <cp:lastModifiedBy>Abdurakipov, Sergey</cp:lastModifiedBy>
  <cp:revision>76</cp:revision>
  <dcterms:created xsi:type="dcterms:W3CDTF">2019-05-17T21:26:18Z</dcterms:created>
  <dcterms:modified xsi:type="dcterms:W3CDTF">2020-02-22T16:58:38Z</dcterms:modified>
</cp:coreProperties>
</file>